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4" r:id="rId3"/>
    <p:sldId id="372" r:id="rId4"/>
    <p:sldId id="373" r:id="rId5"/>
    <p:sldId id="374" r:id="rId6"/>
    <p:sldId id="375" r:id="rId7"/>
    <p:sldId id="376" r:id="rId8"/>
    <p:sldId id="378" r:id="rId9"/>
    <p:sldId id="380" r:id="rId10"/>
    <p:sldId id="381" r:id="rId11"/>
    <p:sldId id="382" r:id="rId12"/>
    <p:sldId id="383" r:id="rId13"/>
    <p:sldId id="384" r:id="rId14"/>
    <p:sldId id="385" r:id="rId15"/>
    <p:sldId id="386" r:id="rId16"/>
    <p:sldId id="387" r:id="rId17"/>
    <p:sldId id="388" r:id="rId18"/>
    <p:sldId id="389" r:id="rId19"/>
    <p:sldId id="390" r:id="rId20"/>
    <p:sldId id="391" r:id="rId21"/>
    <p:sldId id="26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54D"/>
    <a:srgbClr val="FFFFFF"/>
    <a:srgbClr val="44546A"/>
    <a:srgbClr val="F2F2F2"/>
    <a:srgbClr val="A1A9B4"/>
    <a:srgbClr val="F1A78A"/>
    <a:srgbClr val="8FA2D4"/>
    <a:srgbClr val="D26E2A"/>
    <a:srgbClr val="3B64AD"/>
    <a:srgbClr val="1D3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4B020E0-E955-4DA9-8EC1-BA6BD7F831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24076F6-C84B-42B2-A5E4-E2C01D7842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E1D06-9346-4E84-A2F6-3164B2528BC4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E9E2EB-9889-4C34-8A1D-82A5D3D27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E3C08C-2CC4-4046-8BE3-A3A3E7C71D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92576-3721-4A84-8FFB-D7571D987C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664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6D3F8-BB97-4AB5-8D13-C64D6DC966EC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8D054-3702-4BA2-BE96-D79FC62CA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363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19780A8A-14AC-42E0-BC17-EFB3CC870F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B03450-8A4F-46C4-94E9-21EBD7502B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3820" y="258888"/>
            <a:ext cx="1545793" cy="1544746"/>
          </a:xfrm>
          <a:prstGeom prst="rect">
            <a:avLst/>
          </a:prstGeom>
        </p:spPr>
      </p:pic>
      <p:sp>
        <p:nvSpPr>
          <p:cNvPr id="11" name="Подзаголовок 4">
            <a:extLst>
              <a:ext uri="{FF2B5EF4-FFF2-40B4-BE49-F238E27FC236}">
                <a16:creationId xmlns:a16="http://schemas.microsoft.com/office/drawing/2014/main" id="{AAF3BB58-3974-4F7B-82E7-6D7E8C422CED}"/>
              </a:ext>
            </a:extLst>
          </p:cNvPr>
          <p:cNvSpPr txBox="1">
            <a:spLocks/>
          </p:cNvSpPr>
          <p:nvPr userDrawn="1"/>
        </p:nvSpPr>
        <p:spPr>
          <a:xfrm>
            <a:off x="2155307" y="396111"/>
            <a:ext cx="9144000" cy="1499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b="1" spc="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ПРОСВЕЩЕНИЯ РОССИЙСКОЙ ФЕДЕРАЦИИ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ru-RU" sz="1600" spc="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spc="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ФЕДЕРАЛЬНОЕ ГОСУДАРСТВЕННОЕ БЮДЖЕТНОЕ ОБРАЗОВАТЕЛЬНОЕ УЧРЕЖДЕНИЕ </a:t>
            </a:r>
            <a:br>
              <a:rPr lang="ru-RU" sz="1600" spc="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600" spc="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ДОПОЛНИТЕЛЬНОГО ПРОФЕССИОНАЛЬНОГО ОБРАЗОВАНИЯ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b="1" spc="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«ИНСТИТУТ РАЗВИТИЯ ПРОФЕССИОНАЛЬНОГО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218491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27B7649-B7E5-4B50-935E-C024D7620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5A1D9DDC-6F0E-4238-A87D-53E505AE7A0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79C3D-6D70-42F7-A8D7-BCA81C96B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2800" y="0"/>
            <a:ext cx="10515600" cy="1191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57A7DB-7640-4072-9FE6-61C0F620AF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3171" y="142240"/>
            <a:ext cx="899121" cy="89851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2A802E7-B02E-4F26-A389-3BF2D92DD0C0}"/>
              </a:ext>
            </a:extLst>
          </p:cNvPr>
          <p:cNvSpPr/>
          <p:nvPr userDrawn="1"/>
        </p:nvSpPr>
        <p:spPr>
          <a:xfrm>
            <a:off x="11353800" y="6356350"/>
            <a:ext cx="838200" cy="365125"/>
          </a:xfrm>
          <a:prstGeom prst="rect">
            <a:avLst/>
          </a:prstGeom>
          <a:solidFill>
            <a:srgbClr val="17344E"/>
          </a:solidFill>
          <a:ln>
            <a:solidFill>
              <a:srgbClr val="173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9C4FC0-3A50-4782-8CB9-F7D9C1D22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8382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07C07E-3BCA-45AF-8D05-BCAF07CE4EF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151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3">
            <a:extLst>
              <a:ext uri="{FF2B5EF4-FFF2-40B4-BE49-F238E27FC236}">
                <a16:creationId xmlns:a16="http://schemas.microsoft.com/office/drawing/2014/main" id="{6EC0A67A-F887-462B-86D0-CB0D93AD1332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F2356B9-16F7-46FD-B8E6-403D3B20C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10BA3A-DFC2-4050-933F-13F5D6B77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2B4CA6-112E-46EB-A192-C3EA4007A1BE}"/>
              </a:ext>
            </a:extLst>
          </p:cNvPr>
          <p:cNvSpPr/>
          <p:nvPr userDrawn="1"/>
        </p:nvSpPr>
        <p:spPr>
          <a:xfrm>
            <a:off x="11353800" y="6356350"/>
            <a:ext cx="838200" cy="365125"/>
          </a:xfrm>
          <a:prstGeom prst="rect">
            <a:avLst/>
          </a:prstGeom>
          <a:solidFill>
            <a:srgbClr val="17344E"/>
          </a:solidFill>
          <a:ln>
            <a:solidFill>
              <a:srgbClr val="173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1993B0BE-990F-409D-96B1-E012BDEC5702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7C07E-3BCA-45AF-8D05-BCAF07CE4EF4}" type="slidenum">
              <a:rPr lang="ru-RU" sz="16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16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90D117D-2F13-4F94-B21E-3FF02203E48C}"/>
              </a:ext>
            </a:extLst>
          </p:cNvPr>
          <p:cNvSpPr txBox="1">
            <a:spLocks/>
          </p:cNvSpPr>
          <p:nvPr userDrawn="1"/>
        </p:nvSpPr>
        <p:spPr>
          <a:xfrm>
            <a:off x="233171" y="4001294"/>
            <a:ext cx="10515600" cy="1191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53B3A4-13AA-483C-8E85-80A7B676D7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3171" y="142240"/>
            <a:ext cx="899121" cy="898512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487C5B68-D6A4-4188-8515-44535BA02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1672" y="0"/>
            <a:ext cx="10515600" cy="119140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28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0883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B510E2FF-D1BD-4803-8830-51D158A4A948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C38B40-DC5F-4D87-B180-33B5AFF9D72E}"/>
              </a:ext>
            </a:extLst>
          </p:cNvPr>
          <p:cNvSpPr/>
          <p:nvPr userDrawn="1"/>
        </p:nvSpPr>
        <p:spPr>
          <a:xfrm>
            <a:off x="11353800" y="6356350"/>
            <a:ext cx="838200" cy="365125"/>
          </a:xfrm>
          <a:prstGeom prst="rect">
            <a:avLst/>
          </a:prstGeom>
          <a:solidFill>
            <a:srgbClr val="17344E"/>
          </a:solidFill>
          <a:ln>
            <a:solidFill>
              <a:srgbClr val="173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B754B691-04C8-4934-A662-DA6AE8C4434F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7C07E-3BCA-45AF-8D05-BCAF07CE4EF4}" type="slidenum">
              <a:rPr lang="ru-RU" sz="16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16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F2DA25-1BD3-438D-92A9-683A1B731F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3171" y="142240"/>
            <a:ext cx="899121" cy="8985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6983B-A4EE-4302-99E7-8343426B80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2800" y="1"/>
            <a:ext cx="10515600" cy="1191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28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51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0A6D505-A8BC-4408-AA4E-4B13A87621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/>
          <a:stretch>
            <a:fillRect/>
          </a:stretch>
        </p:blipFill>
        <p:spPr bwMode="auto">
          <a:xfrm>
            <a:off x="5660569" y="2341155"/>
            <a:ext cx="6531431" cy="4516845"/>
          </a:xfrm>
          <a:custGeom>
            <a:avLst/>
            <a:gdLst>
              <a:gd name="connsiteX0" fmla="*/ 4828905 w 6531431"/>
              <a:gd name="connsiteY0" fmla="*/ 0 h 4516845"/>
              <a:gd name="connsiteX1" fmla="*/ 6522641 w 6531431"/>
              <a:gd name="connsiteY1" fmla="*/ 1336908 h 4516845"/>
              <a:gd name="connsiteX2" fmla="*/ 6530509 w 6531431"/>
              <a:gd name="connsiteY2" fmla="*/ 1473199 h 4516845"/>
              <a:gd name="connsiteX3" fmla="*/ 6531431 w 6531431"/>
              <a:gd name="connsiteY3" fmla="*/ 1473199 h 4516845"/>
              <a:gd name="connsiteX4" fmla="*/ 6531431 w 6531431"/>
              <a:gd name="connsiteY4" fmla="*/ 1489166 h 4516845"/>
              <a:gd name="connsiteX5" fmla="*/ 6531431 w 6531431"/>
              <a:gd name="connsiteY5" fmla="*/ 4516845 h 4516845"/>
              <a:gd name="connsiteX6" fmla="*/ 3405053 w 6531431"/>
              <a:gd name="connsiteY6" fmla="*/ 4516845 h 4516845"/>
              <a:gd name="connsiteX7" fmla="*/ 0 w 6531431"/>
              <a:gd name="connsiteY7" fmla="*/ 4516845 h 4516845"/>
              <a:gd name="connsiteX8" fmla="*/ 0 w 6531431"/>
              <a:gd name="connsiteY8" fmla="*/ 3354250 h 4516845"/>
              <a:gd name="connsiteX9" fmla="*/ 89 w 6531431"/>
              <a:gd name="connsiteY9" fmla="*/ 3354250 h 4516845"/>
              <a:gd name="connsiteX10" fmla="*/ 9915 w 6531431"/>
              <a:gd name="connsiteY10" fmla="*/ 3233243 h 4516845"/>
              <a:gd name="connsiteX11" fmla="*/ 1920242 w 6531431"/>
              <a:gd name="connsiteY11" fmla="*/ 2161175 h 4516845"/>
              <a:gd name="connsiteX12" fmla="*/ 2116575 w 6531431"/>
              <a:gd name="connsiteY12" fmla="*/ 2167341 h 4516845"/>
              <a:gd name="connsiteX13" fmla="*/ 2229155 w 6531431"/>
              <a:gd name="connsiteY13" fmla="*/ 2178026 h 4516845"/>
              <a:gd name="connsiteX14" fmla="*/ 2369519 w 6531431"/>
              <a:gd name="connsiteY14" fmla="*/ 2159865 h 4516845"/>
              <a:gd name="connsiteX15" fmla="*/ 2801849 w 6531431"/>
              <a:gd name="connsiteY15" fmla="*/ 1942166 h 4516845"/>
              <a:gd name="connsiteX16" fmla="*/ 3085534 w 6531431"/>
              <a:gd name="connsiteY16" fmla="*/ 1583224 h 4516845"/>
              <a:gd name="connsiteX17" fmla="*/ 3126378 w 6531431"/>
              <a:gd name="connsiteY17" fmla="*/ 1482226 h 4516845"/>
              <a:gd name="connsiteX18" fmla="*/ 3126378 w 6531431"/>
              <a:gd name="connsiteY18" fmla="*/ 1473199 h 4516845"/>
              <a:gd name="connsiteX19" fmla="*/ 3127301 w 6531431"/>
              <a:gd name="connsiteY19" fmla="*/ 1473199 h 4516845"/>
              <a:gd name="connsiteX20" fmla="*/ 3135169 w 6531431"/>
              <a:gd name="connsiteY20" fmla="*/ 1336908 h 4516845"/>
              <a:gd name="connsiteX21" fmla="*/ 4828905 w 6531431"/>
              <a:gd name="connsiteY21" fmla="*/ 0 h 451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531431" h="4516845">
                <a:moveTo>
                  <a:pt x="4828905" y="0"/>
                </a:moveTo>
                <a:cubicBezTo>
                  <a:pt x="5710417" y="0"/>
                  <a:pt x="6435455" y="585986"/>
                  <a:pt x="6522641" y="1336908"/>
                </a:cubicBezTo>
                <a:lnTo>
                  <a:pt x="6530509" y="1473199"/>
                </a:lnTo>
                <a:lnTo>
                  <a:pt x="6531431" y="1473199"/>
                </a:lnTo>
                <a:lnTo>
                  <a:pt x="6531431" y="1489166"/>
                </a:lnTo>
                <a:lnTo>
                  <a:pt x="6531431" y="4516845"/>
                </a:lnTo>
                <a:lnTo>
                  <a:pt x="3405053" y="4516845"/>
                </a:lnTo>
                <a:lnTo>
                  <a:pt x="0" y="4516845"/>
                </a:lnTo>
                <a:lnTo>
                  <a:pt x="0" y="3354250"/>
                </a:lnTo>
                <a:lnTo>
                  <a:pt x="89" y="3354250"/>
                </a:lnTo>
                <a:lnTo>
                  <a:pt x="9915" y="3233243"/>
                </a:lnTo>
                <a:cubicBezTo>
                  <a:pt x="108250" y="2631078"/>
                  <a:pt x="926004" y="2161175"/>
                  <a:pt x="1920242" y="2161175"/>
                </a:cubicBezTo>
                <a:cubicBezTo>
                  <a:pt x="1986524" y="2161175"/>
                  <a:pt x="2052022" y="2163264"/>
                  <a:pt x="2116575" y="2167341"/>
                </a:cubicBezTo>
                <a:lnTo>
                  <a:pt x="2229155" y="2178026"/>
                </a:lnTo>
                <a:lnTo>
                  <a:pt x="2369519" y="2159865"/>
                </a:lnTo>
                <a:cubicBezTo>
                  <a:pt x="2521347" y="2126197"/>
                  <a:pt x="2671351" y="2051235"/>
                  <a:pt x="2801849" y="1942166"/>
                </a:cubicBezTo>
                <a:cubicBezTo>
                  <a:pt x="2921545" y="1842126"/>
                  <a:pt x="3018990" y="1718257"/>
                  <a:pt x="3085534" y="1583224"/>
                </a:cubicBezTo>
                <a:lnTo>
                  <a:pt x="3126378" y="1482226"/>
                </a:lnTo>
                <a:lnTo>
                  <a:pt x="3126378" y="1473199"/>
                </a:lnTo>
                <a:lnTo>
                  <a:pt x="3127301" y="1473199"/>
                </a:lnTo>
                <a:lnTo>
                  <a:pt x="3135169" y="1336908"/>
                </a:lnTo>
                <a:cubicBezTo>
                  <a:pt x="3222355" y="585986"/>
                  <a:pt x="3947393" y="0"/>
                  <a:pt x="482890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B510E2FF-D1BD-4803-8830-51D158A4A948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C38B40-DC5F-4D87-B180-33B5AFF9D72E}"/>
              </a:ext>
            </a:extLst>
          </p:cNvPr>
          <p:cNvSpPr/>
          <p:nvPr userDrawn="1"/>
        </p:nvSpPr>
        <p:spPr>
          <a:xfrm>
            <a:off x="11353800" y="6356350"/>
            <a:ext cx="838200" cy="365125"/>
          </a:xfrm>
          <a:prstGeom prst="rect">
            <a:avLst/>
          </a:prstGeom>
          <a:solidFill>
            <a:srgbClr val="17344E"/>
          </a:solidFill>
          <a:ln>
            <a:solidFill>
              <a:srgbClr val="173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B754B691-04C8-4934-A662-DA6AE8C4434F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7C07E-3BCA-45AF-8D05-BCAF07CE4EF4}" type="slidenum">
              <a:rPr lang="ru-RU" sz="16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16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F2DA25-1BD3-438D-92A9-683A1B731F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3171" y="142240"/>
            <a:ext cx="899121" cy="8985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6983B-A4EE-4302-99E7-8343426B80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2800" y="1"/>
            <a:ext cx="10515600" cy="1191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28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22103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874760C-EDE7-4868-9A48-3644464BC21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2" t="-310" r="27264" b="3000"/>
          <a:stretch/>
        </p:blipFill>
        <p:spPr bwMode="auto">
          <a:xfrm>
            <a:off x="8476342" y="1191602"/>
            <a:ext cx="3715657" cy="5666398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B510E2FF-D1BD-4803-8830-51D158A4A948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C38B40-DC5F-4D87-B180-33B5AFF9D72E}"/>
              </a:ext>
            </a:extLst>
          </p:cNvPr>
          <p:cNvSpPr/>
          <p:nvPr userDrawn="1"/>
        </p:nvSpPr>
        <p:spPr>
          <a:xfrm>
            <a:off x="11353800" y="6356350"/>
            <a:ext cx="838200" cy="365125"/>
          </a:xfrm>
          <a:prstGeom prst="rect">
            <a:avLst/>
          </a:prstGeom>
          <a:solidFill>
            <a:srgbClr val="17344E"/>
          </a:solidFill>
          <a:ln>
            <a:solidFill>
              <a:srgbClr val="173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B754B691-04C8-4934-A662-DA6AE8C4434F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7C07E-3BCA-45AF-8D05-BCAF07CE4EF4}" type="slidenum">
              <a:rPr lang="ru-RU" sz="16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16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F2DA25-1BD3-438D-92A9-683A1B731F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3171" y="142240"/>
            <a:ext cx="899121" cy="8985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6983B-A4EE-4302-99E7-8343426B80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2800" y="1"/>
            <a:ext cx="10515600" cy="1191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28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57408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C65D70DD-7BA0-4000-B78A-229C5158215F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8657569-46BB-4AD5-96E5-F41F88B16E79}"/>
              </a:ext>
            </a:extLst>
          </p:cNvPr>
          <p:cNvSpPr/>
          <p:nvPr userDrawn="1"/>
        </p:nvSpPr>
        <p:spPr>
          <a:xfrm>
            <a:off x="11353800" y="6356350"/>
            <a:ext cx="838200" cy="365125"/>
          </a:xfrm>
          <a:prstGeom prst="rect">
            <a:avLst/>
          </a:prstGeom>
          <a:solidFill>
            <a:srgbClr val="17344E"/>
          </a:solidFill>
          <a:ln>
            <a:solidFill>
              <a:srgbClr val="173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49E6458A-8FC4-488A-B4C3-9E6768C56B4C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7C07E-3BCA-45AF-8D05-BCAF07CE4EF4}" type="slidenum">
              <a:rPr lang="ru-RU" sz="16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16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62E4E98-7731-4912-B2E6-D6FCDB43F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2800" y="0"/>
            <a:ext cx="10515600" cy="119140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3D5154-6228-4DA2-A3DF-53CBED6EC4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3171" y="142240"/>
            <a:ext cx="899121" cy="89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55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63B1F-DD19-4B87-9E1B-BE24AD5BF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D9FACB-7629-4A30-A1BF-368A36471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8B2D6-19C7-44AD-8956-9384298E2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654C6-03D4-4C1E-BBB9-2E6E03D6E6C9}" type="datetime1">
              <a:rPr lang="ru-RU" smtClean="0"/>
              <a:t>13.01.2022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52F6A3-0CBC-4076-A2F9-8249B9329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3005EE-87A6-4D6B-9665-903E02B84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7C07E-3BCA-45AF-8D05-BCAF07CE4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0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8" r:id="rId5"/>
    <p:sldLayoutId id="2147483657" r:id="rId6"/>
    <p:sldLayoutId id="214748365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cpti.su/" TargetMode="External"/><Relationship Id="rId2" Type="http://schemas.openxmlformats.org/officeDocument/2006/relationships/hyperlink" Target="http://www.honestnet.ru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terrorunet.ru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firpo.ru/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715602-4B90-43A3-ADE8-ED758767782E}"/>
              </a:ext>
            </a:extLst>
          </p:cNvPr>
          <p:cNvSpPr txBox="1"/>
          <p:nvPr/>
        </p:nvSpPr>
        <p:spPr>
          <a:xfrm>
            <a:off x="9632656" y="6174104"/>
            <a:ext cx="1565483" cy="381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ru-RU" dirty="0"/>
              <a:t>Москва, 2022</a:t>
            </a:r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04E9A98E-D350-452C-9D23-30084BA464C5}"/>
              </a:ext>
            </a:extLst>
          </p:cNvPr>
          <p:cNvSpPr txBox="1">
            <a:spLocks/>
          </p:cNvSpPr>
          <p:nvPr/>
        </p:nvSpPr>
        <p:spPr>
          <a:xfrm>
            <a:off x="993861" y="2133600"/>
            <a:ext cx="10638362" cy="381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МЕТОДИЧЕСКИЕ РЕКОМЕНДАЦИИ</a:t>
            </a:r>
          </a:p>
          <a:p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ДЛЯ ПЕДАГОГОВ И РОДИТЕЛЕЙ </a:t>
            </a:r>
          </a:p>
          <a:p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(ЗАКОННЫХ ПРЕДСТАВИТЕЛЕЙ) ОБУЧАЮЩИХСЯ </a:t>
            </a:r>
            <a:b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 ПРОФИЛАКТИКЕ СОЦИАЛЬНЫХ РИСКОВ, СВЯЗАННЫХ </a:t>
            </a:r>
            <a:b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 МАНИПУЛЯТИВНЫМ ВОЗДЕЙСТВИЕМ СРЕДСТВ МАССОВОЙ ИНФОРМАЦИИ И 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655743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0FDCEA-D877-4AC1-A75E-0F744D90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СМИ и сеть Интернет </a:t>
            </a:r>
            <a:br>
              <a:rPr lang="ru-RU" dirty="0"/>
            </a:br>
            <a:r>
              <a:rPr lang="ru-RU" dirty="0"/>
              <a:t>как средства манипуляции подростками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30FC7C1-FCF0-4F84-A933-7D51E0799B55}"/>
              </a:ext>
            </a:extLst>
          </p:cNvPr>
          <p:cNvSpPr/>
          <p:nvPr/>
        </p:nvSpPr>
        <p:spPr>
          <a:xfrm>
            <a:off x="1252800" y="1191601"/>
            <a:ext cx="10134068" cy="119160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355" rIns="47355" rtlCol="0"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МАНИПУЛЯЦИЯ 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это психологическое и информационное воздействие на отдельного человека или группу (объект управления) для изменения мышления и поведения вопреки интересам и желаниям.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6C09F9-BA4F-44A9-A983-035D0EB8406E}"/>
              </a:ext>
            </a:extLst>
          </p:cNvPr>
          <p:cNvSpPr txBox="1"/>
          <p:nvPr/>
        </p:nvSpPr>
        <p:spPr>
          <a:xfrm>
            <a:off x="3776721" y="3204244"/>
            <a:ext cx="2228434" cy="449511"/>
          </a:xfrm>
          <a:prstGeom prst="rect">
            <a:avLst/>
          </a:prstGeom>
        </p:spPr>
        <p:txBody>
          <a:bodyPr vert="horz" wrap="square" lIns="0" tIns="6252" rIns="0" bIns="0" rtlCol="0">
            <a:spAutoFit/>
          </a:bodyPr>
          <a:lstStyle>
            <a:defPPr>
              <a:defRPr lang="ru-RU"/>
            </a:defPPr>
            <a:lvl1pPr marL="5683">
              <a:lnSpc>
                <a:spcPct val="90000"/>
              </a:lnSpc>
              <a:spcBef>
                <a:spcPts val="50"/>
              </a:spcBef>
              <a:buNone/>
              <a:defRPr sz="1600" b="1" kern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Роли манипуляторов в Интернете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41E387A-838B-42FB-8078-5201B0E3A7A5}"/>
              </a:ext>
            </a:extLst>
          </p:cNvPr>
          <p:cNvCxnSpPr>
            <a:cxnSpLocks/>
          </p:cNvCxnSpPr>
          <p:nvPr/>
        </p:nvCxnSpPr>
        <p:spPr>
          <a:xfrm flipV="1">
            <a:off x="6128242" y="2391994"/>
            <a:ext cx="0" cy="2161609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7344968-EBD8-42D5-9AE5-9185A76EE9CE}"/>
              </a:ext>
            </a:extLst>
          </p:cNvPr>
          <p:cNvSpPr txBox="1"/>
          <p:nvPr/>
        </p:nvSpPr>
        <p:spPr>
          <a:xfrm>
            <a:off x="6251330" y="2383202"/>
            <a:ext cx="5654591" cy="2161609"/>
          </a:xfrm>
          <a:prstGeom prst="rect">
            <a:avLst/>
          </a:prstGeom>
        </p:spPr>
        <p:txBody>
          <a:bodyPr vert="horz" wrap="square" lIns="0" tIns="7104" rIns="0" bIns="0" rtlCol="0">
            <a:spAutoFit/>
          </a:bodyPr>
          <a:lstStyle>
            <a:defPPr>
              <a:defRPr lang="ru-RU"/>
            </a:defPPr>
            <a:lvl1pPr algn="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 sz="1400" dirty="0"/>
              <a:t>– «френды» – втираются в доверии, вводят в заблуждение, обманывают;</a:t>
            </a:r>
          </a:p>
          <a:p>
            <a:pPr algn="l"/>
            <a:r>
              <a:rPr lang="ru-RU" sz="1400" dirty="0"/>
              <a:t>– «тролли» (тролли-профессионалы) – намеренно разжигают в дискуссии отрицательные эмоции;</a:t>
            </a:r>
          </a:p>
          <a:p>
            <a:pPr algn="l"/>
            <a:r>
              <a:rPr lang="ru-RU" sz="1400" dirty="0"/>
              <a:t>– «диктаторы» – повелевают, заставляют;</a:t>
            </a:r>
          </a:p>
          <a:p>
            <a:pPr algn="l"/>
            <a:r>
              <a:rPr lang="ru-RU" sz="1400" dirty="0"/>
              <a:t>– «судьи» (наставники) – дают советы, наставляют, обличают;</a:t>
            </a:r>
          </a:p>
          <a:p>
            <a:pPr algn="l"/>
            <a:r>
              <a:rPr lang="ru-RU" sz="1400" dirty="0"/>
              <a:t>– «жертвы» («прилипалы») – просят о помощи, жалуются, втираются в доверие;</a:t>
            </a:r>
          </a:p>
          <a:p>
            <a:pPr algn="l"/>
            <a:r>
              <a:rPr lang="ru-RU" sz="1400" dirty="0"/>
              <a:t>– «защитники» – демонстрируют свою поддержку и помощь в решении проблем.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BDB616-5C5F-45DD-8E49-24A18B532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54" y="2812151"/>
            <a:ext cx="2649265" cy="348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D6705C3-D674-455A-9252-05FA1A3EC453}"/>
              </a:ext>
            </a:extLst>
          </p:cNvPr>
          <p:cNvGrpSpPr/>
          <p:nvPr/>
        </p:nvGrpSpPr>
        <p:grpSpPr>
          <a:xfrm>
            <a:off x="3776721" y="4735166"/>
            <a:ext cx="7827789" cy="1912881"/>
            <a:chOff x="3326211" y="745406"/>
            <a:chExt cx="6431814" cy="1912881"/>
          </a:xfrm>
        </p:grpSpPr>
        <p:sp>
          <p:nvSpPr>
            <p:cNvPr id="11" name="object 2">
              <a:extLst>
                <a:ext uri="{FF2B5EF4-FFF2-40B4-BE49-F238E27FC236}">
                  <a16:creationId xmlns:a16="http://schemas.microsoft.com/office/drawing/2014/main" id="{CDE601FD-6670-4EC2-A5E7-66760831EE22}"/>
                </a:ext>
              </a:extLst>
            </p:cNvPr>
            <p:cNvSpPr txBox="1">
              <a:spLocks/>
            </p:cNvSpPr>
            <p:nvPr/>
          </p:nvSpPr>
          <p:spPr>
            <a:xfrm>
              <a:off x="3326211" y="745406"/>
              <a:ext cx="4911206" cy="434635"/>
            </a:xfrm>
            <a:prstGeom prst="rect">
              <a:avLst/>
            </a:prstGeom>
          </p:spPr>
          <p:txBody>
            <a:bodyPr vert="horz" wrap="square" lIns="0" tIns="6252" rIns="0" bIns="0" rtlCol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5683">
                <a:spcBef>
                  <a:spcPts val="50"/>
                </a:spcBef>
              </a:pPr>
              <a:r>
                <a:rPr lang="ru-RU" sz="1400" b="1" kern="0" dirty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Манипуляторов в Интернете определяем по их действиям</a:t>
              </a:r>
            </a:p>
            <a:p>
              <a:pPr marL="5683">
                <a:spcBef>
                  <a:spcPts val="50"/>
                </a:spcBef>
              </a:pPr>
              <a:r>
                <a:rPr lang="ru-RU" sz="1600" b="1" kern="0" dirty="0">
                  <a:solidFill>
                    <a:schemeClr val="tx2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ОНИ</a:t>
              </a:r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81ED9D9A-17AA-47A9-A89C-28C7210A67B8}"/>
                </a:ext>
              </a:extLst>
            </p:cNvPr>
            <p:cNvSpPr txBox="1"/>
            <p:nvPr/>
          </p:nvSpPr>
          <p:spPr>
            <a:xfrm>
              <a:off x="3518402" y="1358452"/>
              <a:ext cx="6239623" cy="1299835"/>
            </a:xfrm>
            <a:prstGeom prst="rect">
              <a:avLst/>
            </a:prstGeom>
          </p:spPr>
          <p:txBody>
            <a:bodyPr vert="horz" wrap="square" lIns="0" tIns="7104" rIns="0" bIns="0" rtlCol="0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– требуют внимания к себе, играя роль жертвы, человека с проблемами и пр.;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– угрожают и обвиняют, создают дискомфорт, вызывают чувство страха;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– иронизируют, используя слабые места пользователя, 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– обвиняют, тем самым развивают чувство вины;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– лицемерят, ведя интриги;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– заставляют сомневаться в собственной адекватности, подменяя смыслы.</a:t>
              </a:r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7283BBD-3609-4751-ADF6-120C463697EB}"/>
              </a:ext>
            </a:extLst>
          </p:cNvPr>
          <p:cNvCxnSpPr>
            <a:cxnSpLocks/>
          </p:cNvCxnSpPr>
          <p:nvPr/>
        </p:nvCxnSpPr>
        <p:spPr>
          <a:xfrm>
            <a:off x="3998348" y="5165625"/>
            <a:ext cx="12277" cy="1692375"/>
          </a:xfrm>
          <a:prstGeom prst="line">
            <a:avLst/>
          </a:prstGeom>
          <a:ln w="285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09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18C747-651C-4E5C-9655-369EC084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Психологические механизмы манипуляции, используемые в Интернете (Д.Г. Трунов)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85CE3C-948A-4222-9E30-260670AE46EB}"/>
              </a:ext>
            </a:extLst>
          </p:cNvPr>
          <p:cNvSpPr txBox="1"/>
          <p:nvPr/>
        </p:nvSpPr>
        <p:spPr>
          <a:xfrm>
            <a:off x="766335" y="1628025"/>
            <a:ext cx="53065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ВОЗДЕЙСТВИЕ НА ЭМОЦИОНАЛЬНОЕ СОСТОЯНИЕ ПАРТНЕРА 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Так, например, освещение информации в негативном ракурсе будет способствовать проявлению запредельных эмоциональных реакций агрессии у адресной аудитории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1CED5-49AB-4964-B68A-05517D406006}"/>
              </a:ext>
            </a:extLst>
          </p:cNvPr>
          <p:cNvSpPr txBox="1"/>
          <p:nvPr/>
        </p:nvSpPr>
        <p:spPr>
          <a:xfrm>
            <a:off x="790031" y="3230833"/>
            <a:ext cx="528280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МАНИПУЛИРОВАНИЕ </a:t>
            </a:r>
            <a:b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РЕСУРСАМИ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среде интернет-коммуникаций особенную роль имеет статус: количество подписчиков, рейтинг, оценки и др. В таком случае манипулятор может использовать «ресурсы» своего аккаунта для получения необходимого результата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019E1-B541-4382-B0B2-900CC54C66B8}"/>
              </a:ext>
            </a:extLst>
          </p:cNvPr>
          <p:cNvSpPr txBox="1"/>
          <p:nvPr/>
        </p:nvSpPr>
        <p:spPr>
          <a:xfrm>
            <a:off x="825685" y="5049084"/>
            <a:ext cx="48109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ЭКСПЛУАТАЦИЯ ЛИЧНОСТНЫХ ОСОБЕННОСТЕЙ ОБЪЕКТА МАНИПУЛЯЦИИ</a:t>
            </a:r>
          </a:p>
          <a:p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Манипулятор использует в первую очередь в своих целях личностные особенности пользователей, их потребности, интересы, ценности, привычки, чувства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BCFE044-0CE2-4A41-80D8-E5AEEFFEA1E2}"/>
              </a:ext>
            </a:extLst>
          </p:cNvPr>
          <p:cNvGrpSpPr/>
          <p:nvPr/>
        </p:nvGrpSpPr>
        <p:grpSpPr>
          <a:xfrm>
            <a:off x="197460" y="1538520"/>
            <a:ext cx="568875" cy="646331"/>
            <a:chOff x="6382871" y="2688614"/>
            <a:chExt cx="568875" cy="646331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B463040D-E713-49E7-973F-F44A94CDBEB7}"/>
                </a:ext>
              </a:extLst>
            </p:cNvPr>
            <p:cNvSpPr/>
            <p:nvPr/>
          </p:nvSpPr>
          <p:spPr>
            <a:xfrm>
              <a:off x="6382871" y="2779059"/>
              <a:ext cx="502625" cy="50202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9395EC-7E70-43BC-A888-A0DA5723B998}"/>
                </a:ext>
              </a:extLst>
            </p:cNvPr>
            <p:cNvSpPr txBox="1"/>
            <p:nvPr/>
          </p:nvSpPr>
          <p:spPr>
            <a:xfrm>
              <a:off x="6510600" y="26886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C3DF9C5-494C-4399-B048-D2C7217E4BC0}"/>
              </a:ext>
            </a:extLst>
          </p:cNvPr>
          <p:cNvGrpSpPr/>
          <p:nvPr/>
        </p:nvGrpSpPr>
        <p:grpSpPr>
          <a:xfrm>
            <a:off x="221156" y="3170579"/>
            <a:ext cx="568875" cy="646331"/>
            <a:chOff x="6382871" y="2688614"/>
            <a:chExt cx="568875" cy="646331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DBD3F422-B7E0-47F9-A2E6-4D9024FAF9B0}"/>
                </a:ext>
              </a:extLst>
            </p:cNvPr>
            <p:cNvSpPr/>
            <p:nvPr/>
          </p:nvSpPr>
          <p:spPr>
            <a:xfrm>
              <a:off x="6382871" y="2779059"/>
              <a:ext cx="502625" cy="50202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4BC24B-4CDC-4ADF-86C8-3B24913FE5E6}"/>
                </a:ext>
              </a:extLst>
            </p:cNvPr>
            <p:cNvSpPr txBox="1"/>
            <p:nvPr/>
          </p:nvSpPr>
          <p:spPr>
            <a:xfrm>
              <a:off x="6510600" y="26886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394EF3A-72D8-4754-A93A-F0865116F1BB}"/>
              </a:ext>
            </a:extLst>
          </p:cNvPr>
          <p:cNvGrpSpPr/>
          <p:nvPr/>
        </p:nvGrpSpPr>
        <p:grpSpPr>
          <a:xfrm>
            <a:off x="216871" y="4967349"/>
            <a:ext cx="568875" cy="646331"/>
            <a:chOff x="6382871" y="2688614"/>
            <a:chExt cx="568875" cy="646331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0DC0394-A6D7-4147-B158-D7A3D8ED1128}"/>
                </a:ext>
              </a:extLst>
            </p:cNvPr>
            <p:cNvSpPr/>
            <p:nvPr/>
          </p:nvSpPr>
          <p:spPr>
            <a:xfrm>
              <a:off x="6382871" y="2779059"/>
              <a:ext cx="502625" cy="50202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186226-C5DE-41D5-9AB2-C3DFAA751C50}"/>
                </a:ext>
              </a:extLst>
            </p:cNvPr>
            <p:cNvSpPr txBox="1"/>
            <p:nvPr/>
          </p:nvSpPr>
          <p:spPr>
            <a:xfrm>
              <a:off x="6510600" y="26886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2168674-A0BC-44EE-B30C-188BD4017FC6}"/>
              </a:ext>
            </a:extLst>
          </p:cNvPr>
          <p:cNvSpPr txBox="1"/>
          <p:nvPr/>
        </p:nvSpPr>
        <p:spPr>
          <a:xfrm>
            <a:off x="6587764" y="1630395"/>
            <a:ext cx="46674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</a:t>
            </a:r>
            <a:b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ВЗАИМООТНОШЕНИЙ</a:t>
            </a:r>
          </a:p>
          <a:p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Манипулятор использует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опосредованное влияние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манипулируемого через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его окружение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(«друзей» в соцсетях)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333BF2A-28C2-4262-8158-667E6FE9E8BC}"/>
              </a:ext>
            </a:extLst>
          </p:cNvPr>
          <p:cNvGrpSpPr/>
          <p:nvPr/>
        </p:nvGrpSpPr>
        <p:grpSpPr>
          <a:xfrm>
            <a:off x="6018889" y="1556810"/>
            <a:ext cx="568875" cy="646331"/>
            <a:chOff x="6382871" y="2688614"/>
            <a:chExt cx="568875" cy="646331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1DB2F145-C5BB-4D12-B802-8F1646D72BED}"/>
                </a:ext>
              </a:extLst>
            </p:cNvPr>
            <p:cNvSpPr/>
            <p:nvPr/>
          </p:nvSpPr>
          <p:spPr>
            <a:xfrm>
              <a:off x="6382871" y="2779059"/>
              <a:ext cx="502625" cy="50202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8FC62B-985F-4EBE-8C6B-1D8BB821549A}"/>
                </a:ext>
              </a:extLst>
            </p:cNvPr>
            <p:cNvSpPr txBox="1"/>
            <p:nvPr/>
          </p:nvSpPr>
          <p:spPr>
            <a:xfrm>
              <a:off x="6510600" y="26886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2258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A6135-9CBA-4673-8E69-AE01056FC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Современные механизмы манипулятивного воздействия на подростков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24381BE-79F6-49C8-9ACC-9CE916022C71}"/>
              </a:ext>
            </a:extLst>
          </p:cNvPr>
          <p:cNvSpPr/>
          <p:nvPr/>
        </p:nvSpPr>
        <p:spPr>
          <a:xfrm>
            <a:off x="2701430" y="1435237"/>
            <a:ext cx="9271592" cy="1390710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355" rIns="47355" rtlCol="0"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ФЕЙКИ 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(фэйк, от англ. </a:t>
            </a:r>
            <a:r>
              <a:rPr lang="ru-R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подделка)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новости, созданные намеренно в целях введения в заблуждение (жанр «газетной утки»), мнения пользователей сети </a:t>
            </a:r>
            <a:b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форме постов и комментариев, которые выдаются за достоверные сведения; отредактированная информация («порезано», «выцеплена из контекста»), </a:t>
            </a:r>
            <a:b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ставшая достоверным фактом.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0B9A073-1974-4BD2-AC0C-74C69E7E5B41}"/>
              </a:ext>
            </a:extLst>
          </p:cNvPr>
          <p:cNvSpPr/>
          <p:nvPr/>
        </p:nvSpPr>
        <p:spPr>
          <a:xfrm>
            <a:off x="505453" y="3918867"/>
            <a:ext cx="8673714" cy="119160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355" rIns="47355" rtlCol="0"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ХЕППЕНИНГ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форма политического протеста, находящая свое воплощение </a:t>
            </a:r>
            <a:b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театрализованных массовых действиях, имеющих политическую направленность. Отличается импровизацией, отсутствием сценария. 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2C13B52-FEB6-484C-B2F5-FE15B0E8406C}"/>
              </a:ext>
            </a:extLst>
          </p:cNvPr>
          <p:cNvSpPr/>
          <p:nvPr/>
        </p:nvSpPr>
        <p:spPr>
          <a:xfrm>
            <a:off x="505453" y="3012083"/>
            <a:ext cx="8673715" cy="945477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355" rIns="47355" rtlCol="0"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ФЛЕШМОБ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спланированная массовая акция, организованная группой людей для привлечения внимания общественности по заранее спланированному сценарию. 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C5CC43E-D5A2-4174-9A86-A826E562124E}"/>
              </a:ext>
            </a:extLst>
          </p:cNvPr>
          <p:cNvSpPr/>
          <p:nvPr/>
        </p:nvSpPr>
        <p:spPr>
          <a:xfrm>
            <a:off x="2701430" y="5353967"/>
            <a:ext cx="8442185" cy="119160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355" rIns="47355" rtlCol="0"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ПЕРФОРМАНС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символическая и ритуальная деятельность, театрально-художественное представление (например, акция панк-группы «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Пусси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Райот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установка инсталляций (например надгробий политическим деятелям). Перфоманс планируется на основе сценария.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DA86AF-723D-4BEE-AD5C-CBC3B31F38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77" t="9950" r="20785" b="400"/>
          <a:stretch>
            <a:fillRect/>
          </a:stretch>
        </p:blipFill>
        <p:spPr>
          <a:xfrm>
            <a:off x="712176" y="1289680"/>
            <a:ext cx="1620000" cy="1620000"/>
          </a:xfrm>
          <a:custGeom>
            <a:avLst/>
            <a:gdLst>
              <a:gd name="connsiteX0" fmla="*/ 810000 w 1620000"/>
              <a:gd name="connsiteY0" fmla="*/ 0 h 1620000"/>
              <a:gd name="connsiteX1" fmla="*/ 1620000 w 1620000"/>
              <a:gd name="connsiteY1" fmla="*/ 810000 h 1620000"/>
              <a:gd name="connsiteX2" fmla="*/ 810000 w 1620000"/>
              <a:gd name="connsiteY2" fmla="*/ 1620000 h 1620000"/>
              <a:gd name="connsiteX3" fmla="*/ 0 w 1620000"/>
              <a:gd name="connsiteY3" fmla="*/ 810000 h 1620000"/>
              <a:gd name="connsiteX4" fmla="*/ 810000 w 1620000"/>
              <a:gd name="connsiteY4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000" h="1620000">
                <a:moveTo>
                  <a:pt x="810000" y="0"/>
                </a:moveTo>
                <a:cubicBezTo>
                  <a:pt x="1257351" y="0"/>
                  <a:pt x="1620000" y="362649"/>
                  <a:pt x="1620000" y="810000"/>
                </a:cubicBezTo>
                <a:cubicBezTo>
                  <a:pt x="1620000" y="1257351"/>
                  <a:pt x="1257351" y="1620000"/>
                  <a:pt x="810000" y="1620000"/>
                </a:cubicBezTo>
                <a:cubicBezTo>
                  <a:pt x="362649" y="1620000"/>
                  <a:pt x="0" y="1257351"/>
                  <a:pt x="0" y="810000"/>
                </a:cubicBezTo>
                <a:cubicBezTo>
                  <a:pt x="0" y="362649"/>
                  <a:pt x="362649" y="0"/>
                  <a:pt x="810000" y="0"/>
                </a:cubicBezTo>
                <a:close/>
              </a:path>
            </a:pathLst>
          </a:cu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A648A16-DF57-4F1B-8999-64B0E9285D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17" t="916" r="12245"/>
          <a:stretch>
            <a:fillRect/>
          </a:stretch>
        </p:blipFill>
        <p:spPr>
          <a:xfrm>
            <a:off x="9321390" y="2847889"/>
            <a:ext cx="2447010" cy="2425565"/>
          </a:xfrm>
          <a:custGeom>
            <a:avLst/>
            <a:gdLst>
              <a:gd name="connsiteX0" fmla="*/ 1223505 w 2447010"/>
              <a:gd name="connsiteY0" fmla="*/ 0 h 2425565"/>
              <a:gd name="connsiteX1" fmla="*/ 2447010 w 2447010"/>
              <a:gd name="connsiteY1" fmla="*/ 1224000 h 2425565"/>
              <a:gd name="connsiteX2" fmla="*/ 1470084 w 2447010"/>
              <a:gd name="connsiteY2" fmla="*/ 2423133 h 2425565"/>
              <a:gd name="connsiteX3" fmla="*/ 1454153 w 2447010"/>
              <a:gd name="connsiteY3" fmla="*/ 2425565 h 2425565"/>
              <a:gd name="connsiteX4" fmla="*/ 992857 w 2447010"/>
              <a:gd name="connsiteY4" fmla="*/ 2425565 h 2425565"/>
              <a:gd name="connsiteX5" fmla="*/ 976926 w 2447010"/>
              <a:gd name="connsiteY5" fmla="*/ 2423133 h 2425565"/>
              <a:gd name="connsiteX6" fmla="*/ 0 w 2447010"/>
              <a:gd name="connsiteY6" fmla="*/ 1224000 h 2425565"/>
              <a:gd name="connsiteX7" fmla="*/ 1223505 w 2447010"/>
              <a:gd name="connsiteY7" fmla="*/ 0 h 242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47010" h="2425565">
                <a:moveTo>
                  <a:pt x="1223505" y="0"/>
                </a:moveTo>
                <a:cubicBezTo>
                  <a:pt x="1899228" y="0"/>
                  <a:pt x="2447010" y="548003"/>
                  <a:pt x="2447010" y="1224000"/>
                </a:cubicBezTo>
                <a:cubicBezTo>
                  <a:pt x="2447010" y="1815498"/>
                  <a:pt x="2027614" y="2309000"/>
                  <a:pt x="1470084" y="2423133"/>
                </a:cubicBezTo>
                <a:lnTo>
                  <a:pt x="1454153" y="2425565"/>
                </a:lnTo>
                <a:lnTo>
                  <a:pt x="992857" y="2425565"/>
                </a:lnTo>
                <a:lnTo>
                  <a:pt x="976926" y="2423133"/>
                </a:lnTo>
                <a:cubicBezTo>
                  <a:pt x="419396" y="2309000"/>
                  <a:pt x="0" y="1815498"/>
                  <a:pt x="0" y="1224000"/>
                </a:cubicBezTo>
                <a:cubicBezTo>
                  <a:pt x="0" y="548003"/>
                  <a:pt x="547782" y="0"/>
                  <a:pt x="1223505" y="0"/>
                </a:cubicBezTo>
                <a:close/>
              </a:path>
            </a:pathLst>
          </a:cu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D310D0A-85E8-4D80-8323-C60F44980A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024" t="1388" r="21590" b="532"/>
          <a:stretch>
            <a:fillRect/>
          </a:stretch>
        </p:blipFill>
        <p:spPr>
          <a:xfrm>
            <a:off x="712176" y="5139767"/>
            <a:ext cx="1620000" cy="1620000"/>
          </a:xfrm>
          <a:custGeom>
            <a:avLst/>
            <a:gdLst>
              <a:gd name="connsiteX0" fmla="*/ 810000 w 1620000"/>
              <a:gd name="connsiteY0" fmla="*/ 0 h 1620000"/>
              <a:gd name="connsiteX1" fmla="*/ 1620000 w 1620000"/>
              <a:gd name="connsiteY1" fmla="*/ 810000 h 1620000"/>
              <a:gd name="connsiteX2" fmla="*/ 810000 w 1620000"/>
              <a:gd name="connsiteY2" fmla="*/ 1620000 h 1620000"/>
              <a:gd name="connsiteX3" fmla="*/ 0 w 1620000"/>
              <a:gd name="connsiteY3" fmla="*/ 810000 h 1620000"/>
              <a:gd name="connsiteX4" fmla="*/ 810000 w 1620000"/>
              <a:gd name="connsiteY4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000" h="1620000">
                <a:moveTo>
                  <a:pt x="810000" y="0"/>
                </a:moveTo>
                <a:cubicBezTo>
                  <a:pt x="1257351" y="0"/>
                  <a:pt x="1620000" y="362649"/>
                  <a:pt x="1620000" y="810000"/>
                </a:cubicBezTo>
                <a:cubicBezTo>
                  <a:pt x="1620000" y="1257351"/>
                  <a:pt x="1257351" y="1620000"/>
                  <a:pt x="810000" y="1620000"/>
                </a:cubicBezTo>
                <a:cubicBezTo>
                  <a:pt x="362649" y="1620000"/>
                  <a:pt x="0" y="1257351"/>
                  <a:pt x="0" y="810000"/>
                </a:cubicBezTo>
                <a:cubicBezTo>
                  <a:pt x="0" y="362649"/>
                  <a:pt x="362649" y="0"/>
                  <a:pt x="81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1663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C037F-D0D5-43BE-9D0B-EB3C2A5E2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Основные онлайн-риски, влияющие на социальное </a:t>
            </a:r>
            <a:br>
              <a:rPr lang="ru-RU" dirty="0"/>
            </a:br>
            <a:r>
              <a:rPr lang="ru-RU" dirty="0"/>
              <a:t>и психологическое благополучие подростков  </a:t>
            </a:r>
            <a:br>
              <a:rPr lang="ru-RU" dirty="0"/>
            </a:br>
            <a:r>
              <a:rPr lang="ru-RU" dirty="0"/>
              <a:t>(Г.У. Солдатова и Е.И. Рассказова )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539F5552-3634-49CE-A0EA-DDADA4176EC0}"/>
              </a:ext>
            </a:extLst>
          </p:cNvPr>
          <p:cNvSpPr/>
          <p:nvPr/>
        </p:nvSpPr>
        <p:spPr>
          <a:xfrm>
            <a:off x="425695" y="1346417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4EF6B1D-A4B9-4B6B-8DB1-2594D05D2EE0}"/>
              </a:ext>
            </a:extLst>
          </p:cNvPr>
          <p:cNvCxnSpPr>
            <a:cxnSpLocks/>
          </p:cNvCxnSpPr>
          <p:nvPr/>
        </p:nvCxnSpPr>
        <p:spPr>
          <a:xfrm>
            <a:off x="425695" y="1191601"/>
            <a:ext cx="0" cy="5666399"/>
          </a:xfrm>
          <a:prstGeom prst="line">
            <a:avLst/>
          </a:prstGeom>
          <a:ln w="285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521E1EE8-7DE6-47D1-BC5E-645782E32076}"/>
              </a:ext>
            </a:extLst>
          </p:cNvPr>
          <p:cNvSpPr/>
          <p:nvPr/>
        </p:nvSpPr>
        <p:spPr>
          <a:xfrm>
            <a:off x="425695" y="1991034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E0706E8B-674B-4E35-88E8-73C8CD9CCFDA}"/>
              </a:ext>
            </a:extLst>
          </p:cNvPr>
          <p:cNvSpPr/>
          <p:nvPr/>
        </p:nvSpPr>
        <p:spPr>
          <a:xfrm>
            <a:off x="425695" y="2635651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7D1D9BBA-0526-4AF5-B58D-C3A7482D78A7}"/>
              </a:ext>
            </a:extLst>
          </p:cNvPr>
          <p:cNvSpPr/>
          <p:nvPr/>
        </p:nvSpPr>
        <p:spPr>
          <a:xfrm>
            <a:off x="425695" y="3758476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FF036371-212C-47F1-B536-D8C5B2699BF1}"/>
              </a:ext>
            </a:extLst>
          </p:cNvPr>
          <p:cNvSpPr/>
          <p:nvPr/>
        </p:nvSpPr>
        <p:spPr>
          <a:xfrm>
            <a:off x="430653" y="4633846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17DBFE-FE90-4A1C-8A2B-7DB0ACF2F32D}"/>
              </a:ext>
            </a:extLst>
          </p:cNvPr>
          <p:cNvSpPr txBox="1"/>
          <p:nvPr/>
        </p:nvSpPr>
        <p:spPr>
          <a:xfrm>
            <a:off x="898521" y="1279787"/>
            <a:ext cx="11202965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КОНТЕНТНЫЕ РИСКИ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возникающие в процессе использования находящихся в сети материалов (текстов, картинок, аудио- и видеофайлов, ссылок на различные ресурсы);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КОММУНИКАЦИОННЫЕ РИСКИ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возникают в процессе общения и межличностного взаимодействия пользователей в сети;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ПОТРЕБИТЕЛЬСКИЕ РИСКИ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как результат злоупотребления в Интернете правами потребителя, включают в себя риск приобретения товара низкого качества, различных подделок, контрафактной и фальсифицированной продукции, потерю денежных средств без приобретения товара или услуги, хищение персональной информации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целью мошенничества;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РИСКИ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определяются возможностями реализации угроз повреждения программного обеспечения компьютера, хранящейся на нем информации, нарушения ее конфиденциальности или хищения персональной информации посредством вредоносных программ (вирусы, «черви», «трояны», шпионские программы, боты и др.);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РИСКИ ИНТЕРНЕТ-ЗАВИСИМОСТИ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(термин, применяемый для описания непреодолимой тяги к чрезмерному использованию Интернета). Интернет-зависимость нередко относят к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аутодеструктивному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поведению.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подростковой и молодежной среде она чаще всего проявляется в форме увлечения видеоиграми, навязчивой потребности в общении посредством мессенджеров, социальных сетей и форумов, онлайн-просмотре видеороликов, фильмов и сериалов. Среди основных симптомов интернет-зависимости: потеря контроля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над временем, проводимым в сети; синдром отмены; замена реальности. Если рассматривать общий показатель склонности к интернет-зависимости, то у двух старших подростков из трех и у половины молодых людей можно отметить определенную склонность к чрезмерной увлеченности Интернетом </a:t>
            </a:r>
          </a:p>
        </p:txBody>
      </p:sp>
    </p:spTree>
    <p:extLst>
      <p:ext uri="{BB962C8B-B14F-4D97-AF65-F5344CB8AC3E}">
        <p14:creationId xmlns:p14="http://schemas.microsoft.com/office/powerpoint/2010/main" val="3474699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088B3-5C33-44B0-9527-2937C28DD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Онлайн-риски порождают разнообразные формы деструктивного поведения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169C01-9331-4756-8375-852368807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017" y="2439730"/>
            <a:ext cx="3921965" cy="39219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C8F24B-DBAA-4131-A396-988C79155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981" y="2145638"/>
            <a:ext cx="3909947" cy="26915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9F8E10-3B42-4658-BBA1-9CD267611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77" y="2007653"/>
            <a:ext cx="3476347" cy="23930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D67595-ED47-4023-9701-79B6755F5206}"/>
              </a:ext>
            </a:extLst>
          </p:cNvPr>
          <p:cNvSpPr txBox="1"/>
          <p:nvPr/>
        </p:nvSpPr>
        <p:spPr>
          <a:xfrm>
            <a:off x="387720" y="1408452"/>
            <a:ext cx="3560718" cy="3693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НЕГАТИВНОЕ ПОВЕДЕНИЕ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3DDC5-92F3-44D1-A8F4-1E29D78EB6D6}"/>
              </a:ext>
            </a:extLst>
          </p:cNvPr>
          <p:cNvSpPr txBox="1"/>
          <p:nvPr/>
        </p:nvSpPr>
        <p:spPr>
          <a:xfrm>
            <a:off x="387720" y="4675784"/>
            <a:ext cx="3560717" cy="3693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НЕЭТИЧНОЕ ПОВЕДЕНИЕ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ABFD72-01DC-42A2-AC31-7930DB1E080A}"/>
              </a:ext>
            </a:extLst>
          </p:cNvPr>
          <p:cNvSpPr txBox="1"/>
          <p:nvPr/>
        </p:nvSpPr>
        <p:spPr>
          <a:xfrm>
            <a:off x="8231597" y="1408452"/>
            <a:ext cx="3560716" cy="3693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ЖЕСТОКОЕ ПОВЕДЕНИЕ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682C15-E67E-4DA4-9DA9-E8E9126EA1C3}"/>
              </a:ext>
            </a:extLst>
          </p:cNvPr>
          <p:cNvSpPr txBox="1"/>
          <p:nvPr/>
        </p:nvSpPr>
        <p:spPr>
          <a:xfrm>
            <a:off x="4260494" y="1850342"/>
            <a:ext cx="3560717" cy="3693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АГРЕССИВНОЕ ПОВЕДЕНИЕ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124762-C6D1-4C4F-996E-B9F2CD5DE65F}"/>
              </a:ext>
            </a:extLst>
          </p:cNvPr>
          <p:cNvSpPr txBox="1"/>
          <p:nvPr/>
        </p:nvSpPr>
        <p:spPr>
          <a:xfrm>
            <a:off x="8231596" y="5205034"/>
            <a:ext cx="3560717" cy="6463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НАСИЛЬСТВЕННОЕ 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ОНЛАЙН-ПОВЕДЕНИЕ</a:t>
            </a:r>
          </a:p>
        </p:txBody>
      </p:sp>
    </p:spTree>
    <p:extLst>
      <p:ext uri="{BB962C8B-B14F-4D97-AF65-F5344CB8AC3E}">
        <p14:creationId xmlns:p14="http://schemas.microsoft.com/office/powerpoint/2010/main" val="2533844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79E21C-C670-4BF4-A816-CB076F2CDC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68" r="13286"/>
          <a:stretch>
            <a:fillRect/>
          </a:stretch>
        </p:blipFill>
        <p:spPr>
          <a:xfrm>
            <a:off x="378069" y="1432428"/>
            <a:ext cx="2448554" cy="2436872"/>
          </a:xfrm>
          <a:custGeom>
            <a:avLst/>
            <a:gdLst>
              <a:gd name="connsiteX0" fmla="*/ 1116798 w 2448554"/>
              <a:gd name="connsiteY0" fmla="*/ 0 h 2436872"/>
              <a:gd name="connsiteX1" fmla="*/ 1331756 w 2448554"/>
              <a:gd name="connsiteY1" fmla="*/ 0 h 2436872"/>
              <a:gd name="connsiteX2" fmla="*/ 1349452 w 2448554"/>
              <a:gd name="connsiteY2" fmla="*/ 893 h 2436872"/>
              <a:gd name="connsiteX3" fmla="*/ 2448554 w 2448554"/>
              <a:gd name="connsiteY3" fmla="*/ 1218574 h 2436872"/>
              <a:gd name="connsiteX4" fmla="*/ 1349452 w 2448554"/>
              <a:gd name="connsiteY4" fmla="*/ 2436255 h 2436872"/>
              <a:gd name="connsiteX5" fmla="*/ 1337223 w 2448554"/>
              <a:gd name="connsiteY5" fmla="*/ 2436872 h 2436872"/>
              <a:gd name="connsiteX6" fmla="*/ 1111331 w 2448554"/>
              <a:gd name="connsiteY6" fmla="*/ 2436872 h 2436872"/>
              <a:gd name="connsiteX7" fmla="*/ 1099102 w 2448554"/>
              <a:gd name="connsiteY7" fmla="*/ 2436255 h 2436872"/>
              <a:gd name="connsiteX8" fmla="*/ 0 w 2448554"/>
              <a:gd name="connsiteY8" fmla="*/ 1218574 h 2436872"/>
              <a:gd name="connsiteX9" fmla="*/ 1099102 w 2448554"/>
              <a:gd name="connsiteY9" fmla="*/ 893 h 243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8554" h="2436872">
                <a:moveTo>
                  <a:pt x="1116798" y="0"/>
                </a:moveTo>
                <a:lnTo>
                  <a:pt x="1331756" y="0"/>
                </a:lnTo>
                <a:lnTo>
                  <a:pt x="1349452" y="893"/>
                </a:lnTo>
                <a:cubicBezTo>
                  <a:pt x="1966802" y="63574"/>
                  <a:pt x="2448554" y="584827"/>
                  <a:pt x="2448554" y="1218574"/>
                </a:cubicBezTo>
                <a:cubicBezTo>
                  <a:pt x="2448554" y="1852321"/>
                  <a:pt x="1966802" y="2373574"/>
                  <a:pt x="1349452" y="2436255"/>
                </a:cubicBezTo>
                <a:lnTo>
                  <a:pt x="1337223" y="2436872"/>
                </a:lnTo>
                <a:lnTo>
                  <a:pt x="1111331" y="2436872"/>
                </a:lnTo>
                <a:lnTo>
                  <a:pt x="1099102" y="2436255"/>
                </a:lnTo>
                <a:cubicBezTo>
                  <a:pt x="481752" y="2373574"/>
                  <a:pt x="0" y="1852321"/>
                  <a:pt x="0" y="1218574"/>
                </a:cubicBezTo>
                <a:cubicBezTo>
                  <a:pt x="0" y="584827"/>
                  <a:pt x="481752" y="63574"/>
                  <a:pt x="1099102" y="893"/>
                </a:cubicBezTo>
                <a:close/>
              </a:path>
            </a:pathLst>
          </a:cu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3C1B78-0C49-4B33-8790-D12D3A4626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66" t="12506" r="15993" b="46569"/>
          <a:stretch/>
        </p:blipFill>
        <p:spPr>
          <a:xfrm>
            <a:off x="1752550" y="4281952"/>
            <a:ext cx="2429608" cy="2448000"/>
          </a:xfrm>
          <a:custGeom>
            <a:avLst/>
            <a:gdLst>
              <a:gd name="connsiteX0" fmla="*/ 1205331 w 2429608"/>
              <a:gd name="connsiteY0" fmla="*/ 0 h 2448000"/>
              <a:gd name="connsiteX1" fmla="*/ 2429608 w 2429608"/>
              <a:gd name="connsiteY1" fmla="*/ 1224000 h 2448000"/>
              <a:gd name="connsiteX2" fmla="*/ 1205331 w 2429608"/>
              <a:gd name="connsiteY2" fmla="*/ 2448000 h 2448000"/>
              <a:gd name="connsiteX3" fmla="*/ 5927 w 2429608"/>
              <a:gd name="connsiteY3" fmla="*/ 1470679 h 2448000"/>
              <a:gd name="connsiteX4" fmla="*/ 0 w 2429608"/>
              <a:gd name="connsiteY4" fmla="*/ 1431853 h 2448000"/>
              <a:gd name="connsiteX5" fmla="*/ 0 w 2429608"/>
              <a:gd name="connsiteY5" fmla="*/ 1016148 h 2448000"/>
              <a:gd name="connsiteX6" fmla="*/ 5927 w 2429608"/>
              <a:gd name="connsiteY6" fmla="*/ 977321 h 2448000"/>
              <a:gd name="connsiteX7" fmla="*/ 1205331 w 2429608"/>
              <a:gd name="connsiteY7" fmla="*/ 0 h 24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9608" h="2448000">
                <a:moveTo>
                  <a:pt x="1205331" y="0"/>
                </a:moveTo>
                <a:cubicBezTo>
                  <a:pt x="1881481" y="0"/>
                  <a:pt x="2429608" y="548003"/>
                  <a:pt x="2429608" y="1224000"/>
                </a:cubicBezTo>
                <a:cubicBezTo>
                  <a:pt x="2429608" y="1899997"/>
                  <a:pt x="1881481" y="2448000"/>
                  <a:pt x="1205331" y="2448000"/>
                </a:cubicBezTo>
                <a:cubicBezTo>
                  <a:pt x="613700" y="2448000"/>
                  <a:pt x="120086" y="2028435"/>
                  <a:pt x="5927" y="1470679"/>
                </a:cubicBezTo>
                <a:lnTo>
                  <a:pt x="0" y="1431853"/>
                </a:lnTo>
                <a:lnTo>
                  <a:pt x="0" y="1016148"/>
                </a:lnTo>
                <a:lnTo>
                  <a:pt x="5927" y="977321"/>
                </a:lnTo>
                <a:cubicBezTo>
                  <a:pt x="120086" y="419565"/>
                  <a:pt x="613700" y="0"/>
                  <a:pt x="1205331" y="0"/>
                </a:cubicBez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97357A-1F82-4537-9020-AFF14FBC65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153" t="577" r="19694"/>
          <a:stretch>
            <a:fillRect/>
          </a:stretch>
        </p:blipFill>
        <p:spPr>
          <a:xfrm>
            <a:off x="9319846" y="2761750"/>
            <a:ext cx="2448554" cy="2448000"/>
          </a:xfrm>
          <a:custGeom>
            <a:avLst/>
            <a:gdLst>
              <a:gd name="connsiteX0" fmla="*/ 1224277 w 2448554"/>
              <a:gd name="connsiteY0" fmla="*/ 0 h 2448000"/>
              <a:gd name="connsiteX1" fmla="*/ 2448554 w 2448554"/>
              <a:gd name="connsiteY1" fmla="*/ 1224000 h 2448000"/>
              <a:gd name="connsiteX2" fmla="*/ 1224277 w 2448554"/>
              <a:gd name="connsiteY2" fmla="*/ 2448000 h 2448000"/>
              <a:gd name="connsiteX3" fmla="*/ 0 w 2448554"/>
              <a:gd name="connsiteY3" fmla="*/ 1224000 h 2448000"/>
              <a:gd name="connsiteX4" fmla="*/ 1224277 w 2448554"/>
              <a:gd name="connsiteY4" fmla="*/ 0 h 24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554" h="2448000">
                <a:moveTo>
                  <a:pt x="1224277" y="0"/>
                </a:moveTo>
                <a:cubicBezTo>
                  <a:pt x="1900427" y="0"/>
                  <a:pt x="2448554" y="548003"/>
                  <a:pt x="2448554" y="1224000"/>
                </a:cubicBezTo>
                <a:cubicBezTo>
                  <a:pt x="2448554" y="1899997"/>
                  <a:pt x="1900427" y="2448000"/>
                  <a:pt x="1224277" y="2448000"/>
                </a:cubicBezTo>
                <a:cubicBezTo>
                  <a:pt x="548127" y="2448000"/>
                  <a:pt x="0" y="1899997"/>
                  <a:pt x="0" y="1224000"/>
                </a:cubicBezTo>
                <a:cubicBezTo>
                  <a:pt x="0" y="548003"/>
                  <a:pt x="548127" y="0"/>
                  <a:pt x="1224277" y="0"/>
                </a:cubicBez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18867-E67B-4EB7-8CCD-C4D924839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Виды взаимодействия, используемые посредством социальных сетей для вовлечения в протестную деятельность подростков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4D2F9E-0037-4CC4-94DA-CF40BC026A63}"/>
              </a:ext>
            </a:extLst>
          </p:cNvPr>
          <p:cNvSpPr txBox="1"/>
          <p:nvPr/>
        </p:nvSpPr>
        <p:spPr>
          <a:xfrm>
            <a:off x="2967354" y="2210530"/>
            <a:ext cx="637988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посредством представления информации в определенном свете;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A999E4-1180-4AB2-ADB8-CEFA98811498}"/>
              </a:ext>
            </a:extLst>
          </p:cNvPr>
          <p:cNvSpPr txBox="1"/>
          <p:nvPr/>
        </p:nvSpPr>
        <p:spPr>
          <a:xfrm>
            <a:off x="3947964" y="3700799"/>
            <a:ext cx="5125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посредством установления и укрепления контактов между людьми;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124247-6471-4692-B952-6351D75808D2}"/>
              </a:ext>
            </a:extLst>
          </p:cNvPr>
          <p:cNvSpPr txBox="1"/>
          <p:nvPr/>
        </p:nvSpPr>
        <p:spPr>
          <a:xfrm>
            <a:off x="4577190" y="5044287"/>
            <a:ext cx="60981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ЭМОЦИОНАЛЬНОЕ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посредством создания комплекса эмоций, мотивирующих к осуществлению протестной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907379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E58D7-BEE1-4AD9-AEE7-BB9C542D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Государственная политика </a:t>
            </a:r>
            <a:br>
              <a:rPr lang="ru-RU" dirty="0"/>
            </a:br>
            <a:r>
              <a:rPr lang="ru-RU" dirty="0"/>
              <a:t>Российской Федерации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A6A836-EC90-40B6-A8EF-1FED2C6A54DB}"/>
              </a:ext>
            </a:extLst>
          </p:cNvPr>
          <p:cNvSpPr txBox="1"/>
          <p:nvPr/>
        </p:nvSpPr>
        <p:spPr>
          <a:xfrm>
            <a:off x="1120916" y="3757911"/>
            <a:ext cx="9130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План основных мероприятий,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проводимых в рамках десятилетия детства, на период до 2027 года включает мероприятия: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385D9-229B-448D-858A-688EA3A233DD}"/>
              </a:ext>
            </a:extLst>
          </p:cNvPr>
          <p:cNvSpPr txBox="1"/>
          <p:nvPr/>
        </p:nvSpPr>
        <p:spPr>
          <a:xfrm>
            <a:off x="1884415" y="4571352"/>
            <a:ext cx="874548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по обеспечению безопасности детей и подростков, в том числе по созданию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них безопасного информационного пространства;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оказанию своевременной помощи детям, подросткам и их родителям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случае нарушения прав и законных интересов детей и подростков;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профилактике травли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кибертравли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буллинг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кибербуллинг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обучению безопасному поведению в информационно-телекоммуникационной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сети «Интернет».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0AE7B12-952D-4E07-A4B6-8F2453BC2CAA}"/>
              </a:ext>
            </a:extLst>
          </p:cNvPr>
          <p:cNvCxnSpPr>
            <a:cxnSpLocks/>
          </p:cNvCxnSpPr>
          <p:nvPr/>
        </p:nvCxnSpPr>
        <p:spPr>
          <a:xfrm flipV="1">
            <a:off x="1814079" y="4571352"/>
            <a:ext cx="0" cy="203132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4B33A4A-5E7D-4010-8971-6C38DDCE28D5}"/>
              </a:ext>
            </a:extLst>
          </p:cNvPr>
          <p:cNvGrpSpPr/>
          <p:nvPr/>
        </p:nvGrpSpPr>
        <p:grpSpPr>
          <a:xfrm>
            <a:off x="430823" y="2582967"/>
            <a:ext cx="11526714" cy="923250"/>
            <a:chOff x="430823" y="2582967"/>
            <a:chExt cx="11526714" cy="9232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691D38-F586-4323-BEC1-4DA3884230D6}"/>
                </a:ext>
              </a:extLst>
            </p:cNvPr>
            <p:cNvSpPr txBox="1"/>
            <p:nvPr/>
          </p:nvSpPr>
          <p:spPr>
            <a:xfrm>
              <a:off x="1166743" y="2687267"/>
              <a:ext cx="1018082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Указом Президента Российской Федерации от 29 мая 2017 г. № 240 </a:t>
              </a:r>
              <a:b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2018–2027 годы в Российской Федерации объявлены </a:t>
              </a:r>
              <a:r>
                <a:rPr lang="ru-RU" sz="2000" b="1" kern="0" dirty="0">
                  <a:solidFill>
                    <a:schemeClr val="tx2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Десятилетием детства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059A6296-6025-4BF3-B43E-3AC027012162}"/>
                </a:ext>
              </a:extLst>
            </p:cNvPr>
            <p:cNvSpPr/>
            <p:nvPr/>
          </p:nvSpPr>
          <p:spPr>
            <a:xfrm>
              <a:off x="430823" y="2582967"/>
              <a:ext cx="11526714" cy="923250"/>
            </a:xfrm>
            <a:prstGeom prst="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1F80299-048A-4809-861C-045B69DF091F}"/>
              </a:ext>
            </a:extLst>
          </p:cNvPr>
          <p:cNvSpPr txBox="1"/>
          <p:nvPr/>
        </p:nvSpPr>
        <p:spPr>
          <a:xfrm>
            <a:off x="886175" y="1578170"/>
            <a:ext cx="40375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Одна из </a:t>
            </a:r>
            <a:r>
              <a:rPr lang="ru-RU" sz="20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Целей Государственной политики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A102A8-37F6-48C8-9B0C-CC94DF26E1BB}"/>
              </a:ext>
            </a:extLst>
          </p:cNvPr>
          <p:cNvSpPr txBox="1"/>
          <p:nvPr/>
        </p:nvSpPr>
        <p:spPr>
          <a:xfrm>
            <a:off x="5686372" y="1424282"/>
            <a:ext cx="60655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защита подрастающего поколения от разрушающего воздействия асоциальных личностей.</a:t>
            </a:r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656D5996-F7B2-48F5-92AD-B71FB0C2DC2A}"/>
              </a:ext>
            </a:extLst>
          </p:cNvPr>
          <p:cNvSpPr/>
          <p:nvPr/>
        </p:nvSpPr>
        <p:spPr>
          <a:xfrm>
            <a:off x="4712678" y="1651607"/>
            <a:ext cx="870438" cy="56101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919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AEECF2E-60AA-48B5-8DD8-706E5D934437}"/>
              </a:ext>
            </a:extLst>
          </p:cNvPr>
          <p:cNvSpPr/>
          <p:nvPr/>
        </p:nvSpPr>
        <p:spPr>
          <a:xfrm>
            <a:off x="6095998" y="2160549"/>
            <a:ext cx="5334314" cy="13616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C51BB9-0C18-4B8D-98AC-7FC336AEE5DA}"/>
              </a:ext>
            </a:extLst>
          </p:cNvPr>
          <p:cNvSpPr/>
          <p:nvPr/>
        </p:nvSpPr>
        <p:spPr>
          <a:xfrm>
            <a:off x="761685" y="2162636"/>
            <a:ext cx="5334314" cy="13684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E7FED15-F9CA-432B-B49D-D76B4D5312E9}"/>
              </a:ext>
            </a:extLst>
          </p:cNvPr>
          <p:cNvSpPr/>
          <p:nvPr/>
        </p:nvSpPr>
        <p:spPr>
          <a:xfrm>
            <a:off x="761685" y="3531039"/>
            <a:ext cx="5334314" cy="13616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AB3A650-32C8-4CDE-82B9-CD38EF488B2A}"/>
              </a:ext>
            </a:extLst>
          </p:cNvPr>
          <p:cNvSpPr/>
          <p:nvPr/>
        </p:nvSpPr>
        <p:spPr>
          <a:xfrm>
            <a:off x="6095999" y="3522247"/>
            <a:ext cx="5334314" cy="13771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B72C3-1DF7-4D74-9CE8-14BBFB279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Интернет-ресурсы - средства противодействия идеологии экстремизма, терроризма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836F56-B000-4142-AAB7-875BA12627A9}"/>
              </a:ext>
            </a:extLst>
          </p:cNvPr>
          <p:cNvSpPr txBox="1"/>
          <p:nvPr/>
        </p:nvSpPr>
        <p:spPr>
          <a:xfrm>
            <a:off x="761684" y="2496730"/>
            <a:ext cx="5334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«Наука и образование против террора»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(размещен на базе образовательных организаций)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53215-3E46-4A15-85A8-FA2D713A62B1}"/>
              </a:ext>
            </a:extLst>
          </p:cNvPr>
          <p:cNvSpPr txBox="1"/>
          <p:nvPr/>
        </p:nvSpPr>
        <p:spPr>
          <a:xfrm>
            <a:off x="6324691" y="2372275"/>
            <a:ext cx="487692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«Молодёжь и Чистый Интернет»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http://www.honestnet.ru/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6C319-2C9F-4B9F-9B3C-8EBA40957860}"/>
              </a:ext>
            </a:extLst>
          </p:cNvPr>
          <p:cNvSpPr txBox="1"/>
          <p:nvPr/>
        </p:nvSpPr>
        <p:spPr>
          <a:xfrm>
            <a:off x="6636812" y="3785368"/>
            <a:ext cx="425268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«Террору нет» 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ttps://terrorunet.ru/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508543-470A-491A-A57B-BB18635ED252}"/>
              </a:ext>
            </a:extLst>
          </p:cNvPr>
          <p:cNvSpPr txBox="1"/>
          <p:nvPr/>
        </p:nvSpPr>
        <p:spPr>
          <a:xfrm>
            <a:off x="761685" y="3549124"/>
            <a:ext cx="53343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Национального центра информационного противодействия терроризму и экстремизму </a:t>
            </a:r>
            <a:b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образовательной среде и сети Интернет </a:t>
            </a:r>
          </a:p>
          <a:p>
            <a:pPr algn="ctr"/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https://ncpti.su/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A52B62-4671-477A-9075-096F5A4984AE}"/>
              </a:ext>
            </a:extLst>
          </p:cNvPr>
          <p:cNvSpPr txBox="1"/>
          <p:nvPr/>
        </p:nvSpPr>
        <p:spPr>
          <a:xfrm>
            <a:off x="761685" y="1337483"/>
            <a:ext cx="99561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целях формирования единого информационного антитеррористического пространства созданы </a:t>
            </a:r>
            <a:r>
              <a:rPr lang="ru-RU" sz="20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специальные сайты и порталы: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F4CF15-F20E-4747-B7F5-8B1B2467CF89}"/>
              </a:ext>
            </a:extLst>
          </p:cNvPr>
          <p:cNvSpPr txBox="1"/>
          <p:nvPr/>
        </p:nvSpPr>
        <p:spPr>
          <a:xfrm>
            <a:off x="761684" y="5029590"/>
            <a:ext cx="1088812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порталах размещаются сведения о различных социальных явлениях, угрожающих безопасности общества, обсуждаются актуальные проблемы терроризма и экстремизма, а также информация, способствующая неприятию пользователями идеологии терроризма и экстремизма, воспитывающая уважительное отношение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 духовным и нравственным ценностям, толерантности к религиозным конфессиям различного рода. 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Порталы привлекают молодежь к политически активной части населения для идеологической борьбы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терроризмом и экстремизмов в современном мире. </a:t>
            </a:r>
          </a:p>
        </p:txBody>
      </p:sp>
    </p:spTree>
    <p:extLst>
      <p:ext uri="{BB962C8B-B14F-4D97-AF65-F5344CB8AC3E}">
        <p14:creationId xmlns:p14="http://schemas.microsoft.com/office/powerpoint/2010/main" val="1371697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107B0-7D00-4B66-B959-B5022F21C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Основные действия педагогов и родителей  </a:t>
            </a:r>
            <a:br>
              <a:rPr lang="ru-RU" dirty="0"/>
            </a:br>
            <a:r>
              <a:rPr lang="ru-RU" dirty="0"/>
              <a:t>по предупреждению и профилактики негативного воздействия сети Интернет на подростков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9D941-989E-4516-BE2D-407F3401063B}"/>
              </a:ext>
            </a:extLst>
          </p:cNvPr>
          <p:cNvSpPr txBox="1"/>
          <p:nvPr/>
        </p:nvSpPr>
        <p:spPr>
          <a:xfrm>
            <a:off x="1154620" y="1270733"/>
            <a:ext cx="1088069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Обязательно дискутировать и беседовать с подростками о том, что не вся информация, размещенная в Интернете, – правдивая, достоверная. Обсуждать с социальную, политическую и экономическую ситуацию в мире. Необходимо донести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 подростков реальные мотивы и цели организаторов акций и последствия участия в них для реализации дальнейших жизненных планов.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Завести аккаунт в популярных социальных сетях, где зарегистрирован подросток, для понимания сущности и направленности информационного потока. Проявлять интерес к информации, которую получает подросток: передачи, книги, новостные статьи, ссылки в Интернете и пр. Стараться понять, какие выводы извлекает подросток от ознакомления с этой информацией, дискутируйте.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Использовать средства блокирования нежелательного материала, средства родительского контроля (Kaspersky Safe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Kids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mSpy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Norton Family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Parental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Control), с помощью которых возможно ограничивать нежелательный контент, продолжительность нахождения в сети, а также пользование Интернетом в ночное время; средства родительского контроля, предоставляемые операторами мобильной связи.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Приучать себя и детей к конфиденциальности: не сообщать персональные данные о себе, адрес, номер телефона,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 рассказывать о материальном состоянии семьи, не делиться проблемами публично.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Стать другом подросткам в социальных сетях (делиться позитивной информацией, изучать поступающие от него ссылки, узнавать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 виртуальных друзьях, о встречах ребенка/ученика с ними в реальной жизни; если подростка что-то пугает или настораживает, ему кто-то угрожает в социальных сетях, в переписке, то он обязательно должен сообщить об этом родителям).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Увеличить время общения с подростками, проявить интерес к кругу его общения: с кем общается, как проводит время и какие проблемы его волнуют.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Создать условия для организации досуга: посещение спортивных секций, кружков, общественных организаций, военно-патриотических клубов, что позволит подростку самореализоваться и самовыражаться, а также позволит значительно расширить круг его общения.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5DBE5996-F9E9-4473-AE4D-99E85E4E514E}"/>
              </a:ext>
            </a:extLst>
          </p:cNvPr>
          <p:cNvSpPr/>
          <p:nvPr/>
        </p:nvSpPr>
        <p:spPr>
          <a:xfrm>
            <a:off x="671879" y="1319950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D075314-0510-4248-85E7-3686CFC81AC9}"/>
              </a:ext>
            </a:extLst>
          </p:cNvPr>
          <p:cNvCxnSpPr>
            <a:cxnSpLocks/>
          </p:cNvCxnSpPr>
          <p:nvPr/>
        </p:nvCxnSpPr>
        <p:spPr>
          <a:xfrm>
            <a:off x="671879" y="1191601"/>
            <a:ext cx="0" cy="5666399"/>
          </a:xfrm>
          <a:prstGeom prst="line">
            <a:avLst/>
          </a:prstGeom>
          <a:ln w="285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90F9E76E-D16A-4ED9-AA0D-B26F805F4112}"/>
              </a:ext>
            </a:extLst>
          </p:cNvPr>
          <p:cNvSpPr/>
          <p:nvPr/>
        </p:nvSpPr>
        <p:spPr>
          <a:xfrm>
            <a:off x="681794" y="2267372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89647C35-BEAE-47C4-BA74-C621B584512C}"/>
              </a:ext>
            </a:extLst>
          </p:cNvPr>
          <p:cNvSpPr/>
          <p:nvPr/>
        </p:nvSpPr>
        <p:spPr>
          <a:xfrm>
            <a:off x="681794" y="3176173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B985FF38-21BA-453E-A91B-8A5A9E63D4FA}"/>
              </a:ext>
            </a:extLst>
          </p:cNvPr>
          <p:cNvSpPr/>
          <p:nvPr/>
        </p:nvSpPr>
        <p:spPr>
          <a:xfrm>
            <a:off x="681794" y="4112756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EB6823E9-BB01-4EFF-B08A-AE06E62D46DE}"/>
              </a:ext>
            </a:extLst>
          </p:cNvPr>
          <p:cNvSpPr/>
          <p:nvPr/>
        </p:nvSpPr>
        <p:spPr>
          <a:xfrm>
            <a:off x="676837" y="4616262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03420333-A698-43C8-9307-E6107BAEFFC6}"/>
              </a:ext>
            </a:extLst>
          </p:cNvPr>
          <p:cNvSpPr/>
          <p:nvPr/>
        </p:nvSpPr>
        <p:spPr>
          <a:xfrm>
            <a:off x="671879" y="5542711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13C6E390-BC6E-4958-92FA-3214DA4DA43E}"/>
              </a:ext>
            </a:extLst>
          </p:cNvPr>
          <p:cNvSpPr/>
          <p:nvPr/>
        </p:nvSpPr>
        <p:spPr>
          <a:xfrm>
            <a:off x="673803" y="6056351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67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D6696-0C1B-4B6B-BC7C-FC19EA023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Основные действия педагогов и родителей  </a:t>
            </a:r>
            <a:br>
              <a:rPr lang="ru-RU" dirty="0"/>
            </a:br>
            <a:r>
              <a:rPr lang="ru-RU" dirty="0"/>
              <a:t>по предупреждению и профилактики негативного воздействия сети Интернет на подростков 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21EF5FAE-2C94-4D2E-922D-05A29B5FCA0A}"/>
              </a:ext>
            </a:extLst>
          </p:cNvPr>
          <p:cNvSpPr/>
          <p:nvPr/>
        </p:nvSpPr>
        <p:spPr>
          <a:xfrm>
            <a:off x="681794" y="1583349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5CB0139-F401-430E-A441-0399692EA306}"/>
              </a:ext>
            </a:extLst>
          </p:cNvPr>
          <p:cNvCxnSpPr>
            <a:cxnSpLocks/>
          </p:cNvCxnSpPr>
          <p:nvPr/>
        </p:nvCxnSpPr>
        <p:spPr>
          <a:xfrm>
            <a:off x="671879" y="1191601"/>
            <a:ext cx="0" cy="5666399"/>
          </a:xfrm>
          <a:prstGeom prst="line">
            <a:avLst/>
          </a:prstGeom>
          <a:ln w="285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7458AC58-328C-4CFD-A277-D5F5FFBB2A28}"/>
              </a:ext>
            </a:extLst>
          </p:cNvPr>
          <p:cNvSpPr/>
          <p:nvPr/>
        </p:nvSpPr>
        <p:spPr>
          <a:xfrm>
            <a:off x="661965" y="2748378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B390C99A-537B-460B-8ADE-B4D79CC2EC2D}"/>
              </a:ext>
            </a:extLst>
          </p:cNvPr>
          <p:cNvSpPr/>
          <p:nvPr/>
        </p:nvSpPr>
        <p:spPr>
          <a:xfrm>
            <a:off x="664982" y="3699415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F40716E4-DFD6-4B7F-B71F-4CB71EE302A4}"/>
              </a:ext>
            </a:extLst>
          </p:cNvPr>
          <p:cNvSpPr/>
          <p:nvPr/>
        </p:nvSpPr>
        <p:spPr>
          <a:xfrm>
            <a:off x="688675" y="5656557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BB6D00-A41E-4CD7-AD7E-CCF7AE4E3E97}"/>
              </a:ext>
            </a:extLst>
          </p:cNvPr>
          <p:cNvSpPr txBox="1"/>
          <p:nvPr/>
        </p:nvSpPr>
        <p:spPr>
          <a:xfrm>
            <a:off x="1151586" y="1496547"/>
            <a:ext cx="10833127" cy="5001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Наиболее эффективной мерой защиты несовершеннолетних от влияния интернета может быть системная профилактика, как со стороны образовательной организации, так и со стороны родителей, основанная на обучении правилам безопасного поведения в виртуальной среде, знании рисков и умении их избегать, преодолевать негативные действия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киберсообщества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Необходимо усилить контроль за распространением информации, оказывающей влияние на подростков и доступом к социальным сетям, имеющим неограниченный круг лиц («ВКонтакте», «Одноклассники»,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, Facebook,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У подростков необходимо формировать </a:t>
            </a:r>
            <a:r>
              <a:rPr lang="ru-RU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критическое мышление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, способствующего анализу </a:t>
            </a:r>
            <a:b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и проверки достоверности информации, выбору контактов в соцсетях и блокировки нежелательных, </a:t>
            </a:r>
            <a:r>
              <a:rPr lang="ru-RU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собственную точку зрения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на политическую систему общества, </a:t>
            </a:r>
            <a:r>
              <a:rPr lang="ru-RU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навыки принятия самостоятельных решений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систему ценностей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, базирующихся на ценностях патриотизма, гражданского мира, согласия и ответственности, </a:t>
            </a:r>
            <a:r>
              <a:rPr lang="ru-RU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расширение участия подростков в развитии общества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вовлечение в моложёные организации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, чья деятельность направлена на решение социальных, гражданских и других общественно важных проблем.</a:t>
            </a:r>
          </a:p>
          <a:p>
            <a:pPr>
              <a:spcAft>
                <a:spcPts val="1200"/>
              </a:spcAft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Также формировать отношение к перепостам и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твитам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, учить рефлексии, прежде чем разослать, оценивать информацию, показавшуюся «прикольной» и ставить перед собой вопрос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«а так ли это прикольно, и не играю ли я на руку преступникам?». </a:t>
            </a:r>
          </a:p>
        </p:txBody>
      </p:sp>
    </p:spTree>
    <p:extLst>
      <p:ext uri="{BB962C8B-B14F-4D97-AF65-F5344CB8AC3E}">
        <p14:creationId xmlns:p14="http://schemas.microsoft.com/office/powerpoint/2010/main" val="2036962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7CB2B-0ED7-438B-921D-3DE768949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Экстремистская и террористическая деятельность в Федеральных законах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9FF6E06-3BB1-4138-963D-3C76B6B58157}"/>
              </a:ext>
            </a:extLst>
          </p:cNvPr>
          <p:cNvGrpSpPr/>
          <p:nvPr/>
        </p:nvGrpSpPr>
        <p:grpSpPr>
          <a:xfrm>
            <a:off x="218240" y="1376181"/>
            <a:ext cx="11550160" cy="1359902"/>
            <a:chOff x="6807945" y="3106888"/>
            <a:chExt cx="5112569" cy="1545319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88A1CC6C-7268-40D0-99BF-257463D3E54D}"/>
                </a:ext>
              </a:extLst>
            </p:cNvPr>
            <p:cNvSpPr/>
            <p:nvPr/>
          </p:nvSpPr>
          <p:spPr>
            <a:xfrm>
              <a:off x="6807945" y="3106888"/>
              <a:ext cx="5112569" cy="15453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3">
                <a:latin typeface="Montserrat" panose="00000500000000000000" pitchFamily="2" charset="-52"/>
              </a:endParaRP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18DA5E14-4D32-424F-B2A0-7879364183A1}"/>
                </a:ext>
              </a:extLst>
            </p:cNvPr>
            <p:cNvSpPr/>
            <p:nvPr/>
          </p:nvSpPr>
          <p:spPr>
            <a:xfrm>
              <a:off x="8557005" y="3327663"/>
              <a:ext cx="3278480" cy="10772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7355" rIns="47355" rtlCol="0" anchor="ctr"/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ru-RU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ЭКСТРЕМИЗМ</a:t>
              </a:r>
              <a:r>
                <a:rPr lang="ru-RU" sz="1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форма радикального отрицания существующих общепризнанных общественных норм и правил в государстве со стороны отдельных лиц или групп).</a:t>
              </a: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1068F44-9307-4EB9-BF86-17CDABE6531F}"/>
              </a:ext>
            </a:extLst>
          </p:cNvPr>
          <p:cNvSpPr/>
          <p:nvPr/>
        </p:nvSpPr>
        <p:spPr>
          <a:xfrm>
            <a:off x="218240" y="1517523"/>
            <a:ext cx="3786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закон от 25.07.2002 № 114-ФЗ (ред. от 01.07.2021) </a:t>
            </a:r>
            <a:br>
              <a:rPr lang="ru-RU" sz="16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sz="16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«О противодействии экстремистской деятельности»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8DF276-1232-4ED2-9867-0C196026A837}"/>
              </a:ext>
            </a:extLst>
          </p:cNvPr>
          <p:cNvSpPr/>
          <p:nvPr/>
        </p:nvSpPr>
        <p:spPr>
          <a:xfrm>
            <a:off x="218239" y="2877425"/>
            <a:ext cx="93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ПРОЯВЛЕНИЕ ЭКСТРЕМИСТСКОЙ ДЕЯТЕЛЬНОСТИ (ЭКСТРЕМИЗМА)</a:t>
            </a:r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1318E68A-1BF0-4B68-AA7E-D380F9920463}"/>
              </a:ext>
            </a:extLst>
          </p:cNvPr>
          <p:cNvSpPr txBox="1"/>
          <p:nvPr/>
        </p:nvSpPr>
        <p:spPr>
          <a:xfrm>
            <a:off x="558799" y="3327878"/>
            <a:ext cx="9759651" cy="3177272"/>
          </a:xfrm>
          <a:prstGeom prst="rect">
            <a:avLst/>
          </a:prstGeom>
        </p:spPr>
        <p:txBody>
          <a:bodyPr vert="horz" wrap="square" lIns="0" tIns="7104" rIns="0" bIns="0" rtlCol="0">
            <a:spAutoFit/>
          </a:bodyPr>
          <a:lstStyle/>
          <a:p>
            <a:pPr marL="122338" indent="-116655">
              <a:spcBef>
                <a:spcPts val="160"/>
              </a:spcBef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насильственное изменение основ конституционного строя и нарушение целостности Российской Федерации; </a:t>
            </a:r>
          </a:p>
          <a:p>
            <a:pPr marL="122338" indent="-116655">
              <a:spcBef>
                <a:spcPts val="160"/>
              </a:spcBef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публичное оправдание терроризма и иная террористическая деятельность; возбуждение социальной, расовой, национальной или религиозной розни; </a:t>
            </a:r>
          </a:p>
          <a:p>
            <a:pPr marL="122338" indent="-116655">
              <a:spcBef>
                <a:spcPts val="160"/>
              </a:spcBef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пропаганда исключительности, превосходства либо неполноценности человека по признаку его социальной, расовой, национальной, религиозной или языковой принадлежности, или отношения к религии; </a:t>
            </a:r>
          </a:p>
          <a:p>
            <a:pPr marL="122338" indent="-116655">
              <a:spcBef>
                <a:spcPts val="160"/>
              </a:spcBef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нарушение прав, свобод и законных интересов человека и гражданина в зависимости от его социальной, расовой, национальной, религиозной или языковой принадлежности, или отношения к религии; </a:t>
            </a:r>
          </a:p>
          <a:p>
            <a:pPr marL="122338" indent="-116655">
              <a:spcBef>
                <a:spcPts val="160"/>
              </a:spcBef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воспрепятствование законной деятельности государственных органов, органов местного самоуправления, избирательных комиссий, общественных и религиозных объединений или иных организаций, соединенное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насилием либо угрозой его применения; </a:t>
            </a:r>
          </a:p>
          <a:p>
            <a:pPr marL="122338" indent="-116655">
              <a:spcBef>
                <a:spcPts val="160"/>
              </a:spcBef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пропаганда и публичное демонстрирование нацистской атрибутики или символики либо атрибутики или символики, сходных с нацистской атрибутикой или символикой до степени смешения; </a:t>
            </a:r>
          </a:p>
          <a:p>
            <a:pPr marL="122338" indent="-116655">
              <a:spcBef>
                <a:spcPts val="160"/>
              </a:spcBef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публичные призывы к осуществлению указанных деяний либо массовое распространение заведомо экстремистских материалов, а равно их изготовление или хранение в целях массового распространения и др.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B5E9A1D-A125-43B4-8E48-810252CD8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0" t="813" r="41210" b="646"/>
          <a:stretch>
            <a:fillRect/>
          </a:stretch>
        </p:blipFill>
        <p:spPr bwMode="auto">
          <a:xfrm>
            <a:off x="10318451" y="2781994"/>
            <a:ext cx="1874272" cy="3509768"/>
          </a:xfrm>
          <a:custGeom>
            <a:avLst/>
            <a:gdLst>
              <a:gd name="connsiteX0" fmla="*/ 1749312 w 1874272"/>
              <a:gd name="connsiteY0" fmla="*/ 739 h 3509768"/>
              <a:gd name="connsiteX1" fmla="*/ 1874272 w 1874272"/>
              <a:gd name="connsiteY1" fmla="*/ 8753 h 3509768"/>
              <a:gd name="connsiteX2" fmla="*/ 1861916 w 1874272"/>
              <a:gd name="connsiteY2" fmla="*/ 3509394 h 3509768"/>
              <a:gd name="connsiteX3" fmla="*/ 276927 w 1874272"/>
              <a:gd name="connsiteY3" fmla="*/ 2645361 h 3509768"/>
              <a:gd name="connsiteX4" fmla="*/ 235452 w 1874272"/>
              <a:gd name="connsiteY4" fmla="*/ 824304 h 3509768"/>
              <a:gd name="connsiteX5" fmla="*/ 1749312 w 1874272"/>
              <a:gd name="connsiteY5" fmla="*/ 739 h 350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4272" h="3509768">
                <a:moveTo>
                  <a:pt x="1749312" y="739"/>
                </a:moveTo>
                <a:cubicBezTo>
                  <a:pt x="1790790" y="1938"/>
                  <a:pt x="1832465" y="4598"/>
                  <a:pt x="1874272" y="8753"/>
                </a:cubicBezTo>
                <a:lnTo>
                  <a:pt x="1861916" y="3509394"/>
                </a:lnTo>
                <a:cubicBezTo>
                  <a:pt x="1225825" y="3522473"/>
                  <a:pt x="619795" y="3192105"/>
                  <a:pt x="276927" y="2645361"/>
                </a:cubicBezTo>
                <a:cubicBezTo>
                  <a:pt x="-76796" y="2081307"/>
                  <a:pt x="-92786" y="1379272"/>
                  <a:pt x="235452" y="824304"/>
                </a:cubicBezTo>
                <a:cubicBezTo>
                  <a:pt x="549252" y="293746"/>
                  <a:pt x="1127140" y="-17237"/>
                  <a:pt x="1749312" y="73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52E064A-8A57-4840-8E73-7240338EE8C4}"/>
              </a:ext>
            </a:extLst>
          </p:cNvPr>
          <p:cNvCxnSpPr>
            <a:cxnSpLocks/>
          </p:cNvCxnSpPr>
          <p:nvPr/>
        </p:nvCxnSpPr>
        <p:spPr>
          <a:xfrm flipV="1">
            <a:off x="444501" y="3327879"/>
            <a:ext cx="0" cy="317727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231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EB879-59E4-4D0E-BF15-A23F6D006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ФГБОУ ДПО ИРПО разработаны методические рекомендации </a:t>
            </a:r>
            <a:br>
              <a:rPr lang="ru-RU" sz="2000" dirty="0"/>
            </a:br>
            <a:r>
              <a:rPr lang="ru-RU" sz="2000" dirty="0"/>
              <a:t>по организации работы по профилактике участия несовершеннолетних в массовых протестных акциях (митингах)</a:t>
            </a:r>
            <a:br>
              <a:rPr lang="ru-RU" sz="2000" dirty="0"/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https://firpo.ru/</a:t>
            </a:r>
            <a:endParaRPr lang="ru-RU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8BC04-E445-4F8A-B097-54AFF3A43758}"/>
              </a:ext>
            </a:extLst>
          </p:cNvPr>
          <p:cNvSpPr txBox="1"/>
          <p:nvPr/>
        </p:nvSpPr>
        <p:spPr>
          <a:xfrm>
            <a:off x="729765" y="1466642"/>
            <a:ext cx="1116147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Методические рекомендации для педагогов и родителей (законных представителей) обучающихся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профилактике социальных рисков, связанных с манипулятивным воздействием средств массовой информации и сети интернет</a:t>
            </a:r>
          </a:p>
          <a:p>
            <a:pPr>
              <a:spcAft>
                <a:spcPts val="12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Методические рекомендации для родителей (законных представителей) по профилактике противоправного поведения несовершеннолетних и их участия в протестном движении</a:t>
            </a:r>
          </a:p>
          <a:p>
            <a:pPr>
              <a:spcAft>
                <a:spcPts val="12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Методические рекомендации для педагогов по организации профилактической работы, направленной на недопущение участия несовершеннолетних в несанкционированных акциях и митингах</a:t>
            </a:r>
          </a:p>
          <a:p>
            <a:pPr>
              <a:spcAft>
                <a:spcPts val="12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Методические рекомендации для педагогов и родителей (законных представителей) обучающихся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развитию навыков критического мышления обучающихся, позволяющего противостоять манипулятивным воздействиям средств массовой информации и сети интернет, вовлекающих подростков в протестную деятельность </a:t>
            </a:r>
          </a:p>
          <a:p>
            <a:pPr>
              <a:spcAft>
                <a:spcPts val="12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Методические рекомендации для педагогов по развитию навыков участия в конструктивных дискуссиях, направленных на противостояние манипулятивным воздействиям средств массовой информации и сети интернет, вовлекающих подростков в протестную деятельность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889371A-0BF2-47F8-A7CE-55D67432E565}"/>
              </a:ext>
            </a:extLst>
          </p:cNvPr>
          <p:cNvGrpSpPr/>
          <p:nvPr/>
        </p:nvGrpSpPr>
        <p:grpSpPr>
          <a:xfrm>
            <a:off x="219805" y="1671901"/>
            <a:ext cx="509960" cy="523220"/>
            <a:chOff x="6382871" y="2737746"/>
            <a:chExt cx="530813" cy="565497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43025565-3ED2-4562-97BD-3EA617442D1B}"/>
                </a:ext>
              </a:extLst>
            </p:cNvPr>
            <p:cNvSpPr/>
            <p:nvPr/>
          </p:nvSpPr>
          <p:spPr>
            <a:xfrm>
              <a:off x="6382871" y="2779057"/>
              <a:ext cx="487137" cy="50581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AEF105-8CCF-4029-9B61-60655BC76CED}"/>
                </a:ext>
              </a:extLst>
            </p:cNvPr>
            <p:cNvSpPr txBox="1"/>
            <p:nvPr/>
          </p:nvSpPr>
          <p:spPr>
            <a:xfrm>
              <a:off x="6512897" y="2737746"/>
              <a:ext cx="400787" cy="565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F652461-C441-46A2-9FD5-57A0EC953B52}"/>
              </a:ext>
            </a:extLst>
          </p:cNvPr>
          <p:cNvGrpSpPr/>
          <p:nvPr/>
        </p:nvGrpSpPr>
        <p:grpSpPr>
          <a:xfrm>
            <a:off x="211014" y="2477955"/>
            <a:ext cx="509960" cy="523220"/>
            <a:chOff x="6382871" y="2737746"/>
            <a:chExt cx="530813" cy="565497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950E74EC-FC4B-42EB-9161-D965F5D85682}"/>
                </a:ext>
              </a:extLst>
            </p:cNvPr>
            <p:cNvSpPr/>
            <p:nvPr/>
          </p:nvSpPr>
          <p:spPr>
            <a:xfrm>
              <a:off x="6382871" y="2779057"/>
              <a:ext cx="487137" cy="50581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76A347-67FE-4389-97F2-95C1528C1B08}"/>
                </a:ext>
              </a:extLst>
            </p:cNvPr>
            <p:cNvSpPr txBox="1"/>
            <p:nvPr/>
          </p:nvSpPr>
          <p:spPr>
            <a:xfrm>
              <a:off x="6512897" y="2737746"/>
              <a:ext cx="400787" cy="565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8399D3E-2722-4434-9C3A-305858651214}"/>
              </a:ext>
            </a:extLst>
          </p:cNvPr>
          <p:cNvGrpSpPr/>
          <p:nvPr/>
        </p:nvGrpSpPr>
        <p:grpSpPr>
          <a:xfrm>
            <a:off x="216875" y="3199042"/>
            <a:ext cx="509960" cy="523220"/>
            <a:chOff x="6382871" y="2737746"/>
            <a:chExt cx="530813" cy="565497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AC947550-186B-453E-B0ED-E891DD35A0B5}"/>
                </a:ext>
              </a:extLst>
            </p:cNvPr>
            <p:cNvSpPr/>
            <p:nvPr/>
          </p:nvSpPr>
          <p:spPr>
            <a:xfrm>
              <a:off x="6382871" y="2779057"/>
              <a:ext cx="487137" cy="50581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07FD66-AB93-4417-885C-217BAB7C3D6E}"/>
                </a:ext>
              </a:extLst>
            </p:cNvPr>
            <p:cNvSpPr txBox="1"/>
            <p:nvPr/>
          </p:nvSpPr>
          <p:spPr>
            <a:xfrm>
              <a:off x="6512897" y="2737746"/>
              <a:ext cx="400787" cy="565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81F41C4-16F6-4DBA-AC6F-AC65E238239F}"/>
              </a:ext>
            </a:extLst>
          </p:cNvPr>
          <p:cNvGrpSpPr/>
          <p:nvPr/>
        </p:nvGrpSpPr>
        <p:grpSpPr>
          <a:xfrm>
            <a:off x="216875" y="4180214"/>
            <a:ext cx="509960" cy="523220"/>
            <a:chOff x="6382871" y="2737746"/>
            <a:chExt cx="530813" cy="565497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D5B50240-51F3-465E-9B2A-5F07C89B19FD}"/>
                </a:ext>
              </a:extLst>
            </p:cNvPr>
            <p:cNvSpPr/>
            <p:nvPr/>
          </p:nvSpPr>
          <p:spPr>
            <a:xfrm>
              <a:off x="6382871" y="2779057"/>
              <a:ext cx="487137" cy="50581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9A6E9D-C734-4414-A9EE-B2927954118B}"/>
                </a:ext>
              </a:extLst>
            </p:cNvPr>
            <p:cNvSpPr txBox="1"/>
            <p:nvPr/>
          </p:nvSpPr>
          <p:spPr>
            <a:xfrm>
              <a:off x="6512897" y="2737746"/>
              <a:ext cx="400787" cy="565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2A00630-9A2E-42CD-97A7-938C57E87B45}"/>
              </a:ext>
            </a:extLst>
          </p:cNvPr>
          <p:cNvGrpSpPr/>
          <p:nvPr/>
        </p:nvGrpSpPr>
        <p:grpSpPr>
          <a:xfrm>
            <a:off x="213944" y="5444222"/>
            <a:ext cx="509960" cy="523220"/>
            <a:chOff x="6382871" y="2737746"/>
            <a:chExt cx="530813" cy="565497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992297CF-2E05-487D-A638-5F18559D5D91}"/>
                </a:ext>
              </a:extLst>
            </p:cNvPr>
            <p:cNvSpPr/>
            <p:nvPr/>
          </p:nvSpPr>
          <p:spPr>
            <a:xfrm>
              <a:off x="6382871" y="2779057"/>
              <a:ext cx="487137" cy="50581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1C4FFCB-C47B-4F3E-8571-3B30266F9DDE}"/>
                </a:ext>
              </a:extLst>
            </p:cNvPr>
            <p:cNvSpPr txBox="1"/>
            <p:nvPr/>
          </p:nvSpPr>
          <p:spPr>
            <a:xfrm>
              <a:off x="6512897" y="2737746"/>
              <a:ext cx="400787" cy="565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1048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756C41A9-B143-4214-A230-7E37141C9B78}"/>
              </a:ext>
            </a:extLst>
          </p:cNvPr>
          <p:cNvSpPr txBox="1">
            <a:spLocks/>
          </p:cNvSpPr>
          <p:nvPr/>
        </p:nvSpPr>
        <p:spPr>
          <a:xfrm>
            <a:off x="1901076" y="3103547"/>
            <a:ext cx="9732700" cy="2021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ЦЕНТР СОДЕРЖАНИЯ И ОЦЕНКИ КАЧЕСТВА СПО</a:t>
            </a:r>
          </a:p>
          <a:p>
            <a:endParaRPr lang="ru-RU" sz="36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3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НАУЧНО-МЕТОДИЧЕСКИЙ ОТДЕЛ</a:t>
            </a:r>
          </a:p>
          <a:p>
            <a:endParaRPr lang="ru-RU" sz="36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3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Составитель: Шашенкова Елена Анатольевна, </a:t>
            </a:r>
            <a:r>
              <a:rPr lang="ru-RU" sz="36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к.п.н</a:t>
            </a:r>
            <a:r>
              <a:rPr lang="ru-RU" sz="3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., доцент, начальник НМО</a:t>
            </a:r>
          </a:p>
          <a:p>
            <a:endParaRPr lang="en-US" sz="36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cams@firpo.ru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C4FD690-44E7-4DB9-8E66-8A7BB6CE2565}"/>
              </a:ext>
            </a:extLst>
          </p:cNvPr>
          <p:cNvSpPr txBox="1">
            <a:spLocks/>
          </p:cNvSpPr>
          <p:nvPr/>
        </p:nvSpPr>
        <p:spPr>
          <a:xfrm>
            <a:off x="7808817" y="5386031"/>
            <a:ext cx="3639471" cy="837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dirty="0">
                <a:solidFill>
                  <a:schemeClr val="accent1">
                    <a:lumMod val="50000"/>
                  </a:schemeClr>
                </a:solidFill>
                <a:latin typeface="Montserrat SemiBold" pitchFamily="2" charset="0"/>
                <a:ea typeface="+mn-ea"/>
                <a:cs typeface="+mn-cs"/>
              </a:defRPr>
            </a:lvl1pPr>
          </a:lstStyle>
          <a:p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Научно-методический отдел</a:t>
            </a:r>
          </a:p>
          <a:p>
            <a:r>
              <a:rPr lang="ru-RU" sz="2400" b="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тел. раб.: +7 (915) 499-64-48</a:t>
            </a:r>
          </a:p>
        </p:txBody>
      </p:sp>
    </p:spTree>
    <p:extLst>
      <p:ext uri="{BB962C8B-B14F-4D97-AF65-F5344CB8AC3E}">
        <p14:creationId xmlns:p14="http://schemas.microsoft.com/office/powerpoint/2010/main" val="1312170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7CB2B-0ED7-438B-921D-3DE768949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Экстремистская и террористическая деятельность в Федеральных законах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9FF6E06-3BB1-4138-963D-3C76B6B58157}"/>
              </a:ext>
            </a:extLst>
          </p:cNvPr>
          <p:cNvGrpSpPr/>
          <p:nvPr/>
        </p:nvGrpSpPr>
        <p:grpSpPr>
          <a:xfrm>
            <a:off x="218240" y="1376182"/>
            <a:ext cx="11550160" cy="1547790"/>
            <a:chOff x="6807945" y="3106888"/>
            <a:chExt cx="5112569" cy="1713228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88A1CC6C-7268-40D0-99BF-257463D3E54D}"/>
                </a:ext>
              </a:extLst>
            </p:cNvPr>
            <p:cNvSpPr/>
            <p:nvPr/>
          </p:nvSpPr>
          <p:spPr>
            <a:xfrm>
              <a:off x="6807945" y="3106888"/>
              <a:ext cx="5112569" cy="17132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3">
                <a:latin typeface="Montserrat" panose="00000500000000000000" pitchFamily="2" charset="-52"/>
              </a:endParaRP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18DA5E14-4D32-424F-B2A0-7879364183A1}"/>
                </a:ext>
              </a:extLst>
            </p:cNvPr>
            <p:cNvSpPr/>
            <p:nvPr/>
          </p:nvSpPr>
          <p:spPr>
            <a:xfrm>
              <a:off x="8563092" y="3177998"/>
              <a:ext cx="3278480" cy="15453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7355" rIns="47355" rtlCol="0" anchor="ctr"/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ru-RU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ТЕРРОРИЗМ</a:t>
              </a:r>
              <a:r>
                <a:rPr lang="ru-RU" sz="1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идеология насилия и практика воздействия на принятие решения органами государственной власти, органами местного самоуправления или международными организациями, связанные с устрашением населения и (или) иными формами противоправных насильственных действий.</a:t>
              </a: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1068F44-9307-4EB9-BF86-17CDABE6531F}"/>
              </a:ext>
            </a:extLst>
          </p:cNvPr>
          <p:cNvSpPr/>
          <p:nvPr/>
        </p:nvSpPr>
        <p:spPr>
          <a:xfrm>
            <a:off x="307412" y="1734578"/>
            <a:ext cx="3786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закон от 06.03.2006 № 35-ФЗ (ред. от 26.05.2021)</a:t>
            </a:r>
            <a:br>
              <a:rPr lang="ru-RU" sz="16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sz="1600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«О противодействии терроризму»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8DF276-1232-4ED2-9867-0C196026A837}"/>
              </a:ext>
            </a:extLst>
          </p:cNvPr>
          <p:cNvSpPr/>
          <p:nvPr/>
        </p:nvSpPr>
        <p:spPr>
          <a:xfrm>
            <a:off x="215129" y="3211500"/>
            <a:ext cx="93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0" dirty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ТЕРРОРИСТИЧЕСКАЯ ДЕЯТЕЛЬНОСТЬ (ТЕРРОРИЗМ)</a:t>
            </a:r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1318E68A-1BF0-4B68-AA7E-D380F9920463}"/>
              </a:ext>
            </a:extLst>
          </p:cNvPr>
          <p:cNvSpPr txBox="1"/>
          <p:nvPr/>
        </p:nvSpPr>
        <p:spPr>
          <a:xfrm>
            <a:off x="546101" y="3695132"/>
            <a:ext cx="9496466" cy="2843847"/>
          </a:xfrm>
          <a:prstGeom prst="rect">
            <a:avLst/>
          </a:prstGeom>
        </p:spPr>
        <p:txBody>
          <a:bodyPr vert="horz" wrap="square" lIns="0" tIns="7104" rIns="0" bIns="0" rtlCol="0">
            <a:spAutoFit/>
          </a:bodyPr>
          <a:lstStyle/>
          <a:p>
            <a:pPr marL="122338" indent="-116655">
              <a:spcBef>
                <a:spcPts val="160"/>
              </a:spcBef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организация, планирование, подготовка, финансирование и реализация террористического акта;</a:t>
            </a:r>
          </a:p>
          <a:p>
            <a:pPr marL="122338" indent="-116655">
              <a:spcBef>
                <a:spcPts val="160"/>
              </a:spcBef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подстрекательство к террористическому акту; </a:t>
            </a:r>
          </a:p>
          <a:p>
            <a:pPr marL="122338" indent="-116655">
              <a:spcBef>
                <a:spcPts val="160"/>
              </a:spcBef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незаконного вооруженного формирования, преступного сообщества (преступной организации), организованной группы для реализации террористического акта, а равно участие в такой структуре; </a:t>
            </a:r>
          </a:p>
          <a:p>
            <a:pPr marL="122338" indent="-116655">
              <a:spcBef>
                <a:spcPts val="160"/>
              </a:spcBef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вербовка, вооружение, обучение и использование террористов;</a:t>
            </a:r>
          </a:p>
          <a:p>
            <a:pPr marL="122338" indent="-116655">
              <a:spcBef>
                <a:spcPts val="160"/>
              </a:spcBef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информационное или иное пособничество в планировании, подготовке или реализации террористического акта;</a:t>
            </a:r>
          </a:p>
          <a:p>
            <a:pPr marL="122338" indent="-116655">
              <a:spcBef>
                <a:spcPts val="160"/>
              </a:spcBef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пропаганда идей терроризма, распространение материалов или информации, призывающих к осуществлению террористической деятельности либо обосновывающих или оправдывающих необходимость осуществления такой деятельности и др.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75F13E-2A19-44A2-85B4-C34EB68B5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t="3576" r="44181"/>
          <a:stretch>
            <a:fillRect/>
          </a:stretch>
        </p:blipFill>
        <p:spPr bwMode="auto">
          <a:xfrm>
            <a:off x="10315340" y="2784975"/>
            <a:ext cx="1887145" cy="3499670"/>
          </a:xfrm>
          <a:custGeom>
            <a:avLst/>
            <a:gdLst>
              <a:gd name="connsiteX0" fmla="*/ 1762177 w 1887145"/>
              <a:gd name="connsiteY0" fmla="*/ 2 h 3499670"/>
              <a:gd name="connsiteX1" fmla="*/ 1887145 w 1887145"/>
              <a:gd name="connsiteY1" fmla="*/ 3975 h 3499670"/>
              <a:gd name="connsiteX2" fmla="*/ 1863579 w 1887145"/>
              <a:gd name="connsiteY2" fmla="*/ 3499670 h 3499670"/>
              <a:gd name="connsiteX3" fmla="*/ 1569779 w 1887145"/>
              <a:gd name="connsiteY3" fmla="*/ 3499670 h 3499670"/>
              <a:gd name="connsiteX4" fmla="*/ 1395616 w 1887145"/>
              <a:gd name="connsiteY4" fmla="*/ 3464466 h 3499670"/>
              <a:gd name="connsiteX5" fmla="*/ 284598 w 1887145"/>
              <a:gd name="connsiteY5" fmla="*/ 2659840 h 3499670"/>
              <a:gd name="connsiteX6" fmla="*/ 250964 w 1887145"/>
              <a:gd name="connsiteY6" fmla="*/ 821102 h 3499670"/>
              <a:gd name="connsiteX7" fmla="*/ 1762177 w 1887145"/>
              <a:gd name="connsiteY7" fmla="*/ 2 h 349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87145" h="3499670">
                <a:moveTo>
                  <a:pt x="1762177" y="2"/>
                </a:moveTo>
                <a:cubicBezTo>
                  <a:pt x="1803631" y="-47"/>
                  <a:pt x="1845307" y="1267"/>
                  <a:pt x="1887145" y="3975"/>
                </a:cubicBezTo>
                <a:lnTo>
                  <a:pt x="1863579" y="3499670"/>
                </a:lnTo>
                <a:lnTo>
                  <a:pt x="1569779" y="3499670"/>
                </a:lnTo>
                <a:lnTo>
                  <a:pt x="1395616" y="3464466"/>
                </a:lnTo>
                <a:cubicBezTo>
                  <a:pt x="942041" y="3343390"/>
                  <a:pt x="541199" y="3058389"/>
                  <a:pt x="284598" y="2659840"/>
                </a:cubicBezTo>
                <a:cubicBezTo>
                  <a:pt x="-82387" y="2089846"/>
                  <a:pt x="-95371" y="1380051"/>
                  <a:pt x="250964" y="821102"/>
                </a:cubicBezTo>
                <a:cubicBezTo>
                  <a:pt x="568638" y="308409"/>
                  <a:pt x="1140373" y="751"/>
                  <a:pt x="1762177" y="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B150067-47D1-42CD-82EE-5FC171172E9B}"/>
              </a:ext>
            </a:extLst>
          </p:cNvPr>
          <p:cNvCxnSpPr>
            <a:cxnSpLocks/>
          </p:cNvCxnSpPr>
          <p:nvPr/>
        </p:nvCxnSpPr>
        <p:spPr>
          <a:xfrm flipV="1">
            <a:off x="457201" y="3695133"/>
            <a:ext cx="0" cy="284384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552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8D7342-9EC6-49E9-B7C2-36A2187C0CA2}"/>
              </a:ext>
            </a:extLst>
          </p:cNvPr>
          <p:cNvSpPr/>
          <p:nvPr/>
        </p:nvSpPr>
        <p:spPr>
          <a:xfrm>
            <a:off x="0" y="2415558"/>
            <a:ext cx="12192000" cy="492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7CB2B-0ED7-438B-921D-3DE768949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Протестная деятельность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2FE0FA-8FEA-48E4-9A70-18E11CED4EA0}"/>
              </a:ext>
            </a:extLst>
          </p:cNvPr>
          <p:cNvSpPr/>
          <p:nvPr/>
        </p:nvSpPr>
        <p:spPr>
          <a:xfrm>
            <a:off x="1252800" y="1191601"/>
            <a:ext cx="10134068" cy="119160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355" rIns="47355" rtlCol="0"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ПРОТЕСТНАЯ ДЕЯТЕЛЬНОСТЬ 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это одна из форм деятельности, выражающаяся </a:t>
            </a:r>
            <a:b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инициировании конкурентных акций или участии в них с целью оказания влияния </a:t>
            </a:r>
            <a:b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и/или изменения общественной ситуации (В.В. Костенко)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323046B-AEFA-4573-94E0-20E5F1021328}"/>
              </a:ext>
            </a:extLst>
          </p:cNvPr>
          <p:cNvSpPr/>
          <p:nvPr/>
        </p:nvSpPr>
        <p:spPr>
          <a:xfrm>
            <a:off x="1407568" y="2477098"/>
            <a:ext cx="93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КТО ВОВЛЕКАЕТ ПОДРОСТКОВ В ПРОТЕСТНУЮ ДЕЯТЕЛЬНОСТЬ?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5280A297-8167-4F18-B5D9-E2557CB4610C}"/>
              </a:ext>
            </a:extLst>
          </p:cNvPr>
          <p:cNvSpPr/>
          <p:nvPr/>
        </p:nvSpPr>
        <p:spPr>
          <a:xfrm>
            <a:off x="1717748" y="4212098"/>
            <a:ext cx="2075026" cy="1025166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355" rIns="47355"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Политические оппозиционные организации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7E9B487-309D-4E12-8385-6E7FD83458A5}"/>
              </a:ext>
            </a:extLst>
          </p:cNvPr>
          <p:cNvSpPr/>
          <p:nvPr/>
        </p:nvSpPr>
        <p:spPr>
          <a:xfrm>
            <a:off x="8709406" y="4212097"/>
            <a:ext cx="2075026" cy="1025167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355" rIns="47355"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вовлечения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(социальные сети)</a:t>
            </a:r>
          </a:p>
        </p:txBody>
      </p:sp>
      <p:sp>
        <p:nvSpPr>
          <p:cNvPr id="7" name="Стрелка: изогнутая вниз 6">
            <a:extLst>
              <a:ext uri="{FF2B5EF4-FFF2-40B4-BE49-F238E27FC236}">
                <a16:creationId xmlns:a16="http://schemas.microsoft.com/office/drawing/2014/main" id="{74DAD2F6-80D6-4F7C-93BC-44BF5D2BE1DB}"/>
              </a:ext>
            </a:extLst>
          </p:cNvPr>
          <p:cNvSpPr/>
          <p:nvPr/>
        </p:nvSpPr>
        <p:spPr>
          <a:xfrm>
            <a:off x="3393867" y="2969659"/>
            <a:ext cx="5939913" cy="1242438"/>
          </a:xfrm>
          <a:prstGeom prst="curvedDownArrow">
            <a:avLst>
              <a:gd name="adj1" fmla="val 31245"/>
              <a:gd name="adj2" fmla="val 54810"/>
              <a:gd name="adj3" fmla="val 23408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Стрелка: изогнутая вниз 23">
            <a:extLst>
              <a:ext uri="{FF2B5EF4-FFF2-40B4-BE49-F238E27FC236}">
                <a16:creationId xmlns:a16="http://schemas.microsoft.com/office/drawing/2014/main" id="{D9825A4E-8579-4A6B-AEBC-F3A4EE052EA6}"/>
              </a:ext>
            </a:extLst>
          </p:cNvPr>
          <p:cNvSpPr/>
          <p:nvPr/>
        </p:nvSpPr>
        <p:spPr>
          <a:xfrm flipV="1">
            <a:off x="3393868" y="5237264"/>
            <a:ext cx="5939913" cy="1248534"/>
          </a:xfrm>
          <a:prstGeom prst="curvedDownArrow">
            <a:avLst>
              <a:gd name="adj1" fmla="val 31245"/>
              <a:gd name="adj2" fmla="val 54810"/>
              <a:gd name="adj3" fmla="val 23408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EE4DE9F-A89C-4D1E-89F1-1CA993B93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6" t="895" r="3311"/>
          <a:stretch/>
        </p:blipFill>
        <p:spPr>
          <a:xfrm>
            <a:off x="4310511" y="3512810"/>
            <a:ext cx="4018646" cy="2429835"/>
          </a:xfrm>
          <a:custGeom>
            <a:avLst/>
            <a:gdLst>
              <a:gd name="connsiteX0" fmla="*/ 2009323 w 4018646"/>
              <a:gd name="connsiteY0" fmla="*/ 0 h 2429835"/>
              <a:gd name="connsiteX1" fmla="*/ 4018646 w 4018646"/>
              <a:gd name="connsiteY1" fmla="*/ 1214918 h 2429835"/>
              <a:gd name="connsiteX2" fmla="*/ 2214765 w 4018646"/>
              <a:gd name="connsiteY2" fmla="*/ 2423564 h 2429835"/>
              <a:gd name="connsiteX3" fmla="*/ 2009357 w 4018646"/>
              <a:gd name="connsiteY3" fmla="*/ 2429835 h 2429835"/>
              <a:gd name="connsiteX4" fmla="*/ 2009290 w 4018646"/>
              <a:gd name="connsiteY4" fmla="*/ 2429835 h 2429835"/>
              <a:gd name="connsiteX5" fmla="*/ 1803882 w 4018646"/>
              <a:gd name="connsiteY5" fmla="*/ 2423564 h 2429835"/>
              <a:gd name="connsiteX6" fmla="*/ 0 w 4018646"/>
              <a:gd name="connsiteY6" fmla="*/ 1214918 h 2429835"/>
              <a:gd name="connsiteX7" fmla="*/ 2009323 w 4018646"/>
              <a:gd name="connsiteY7" fmla="*/ 0 h 2429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18646" h="2429835">
                <a:moveTo>
                  <a:pt x="2009323" y="0"/>
                </a:moveTo>
                <a:cubicBezTo>
                  <a:pt x="3119041" y="0"/>
                  <a:pt x="4018646" y="543937"/>
                  <a:pt x="4018646" y="1214918"/>
                </a:cubicBezTo>
                <a:cubicBezTo>
                  <a:pt x="4018646" y="1843963"/>
                  <a:pt x="3227978" y="2361348"/>
                  <a:pt x="2214765" y="2423564"/>
                </a:cubicBezTo>
                <a:lnTo>
                  <a:pt x="2009357" y="2429835"/>
                </a:lnTo>
                <a:lnTo>
                  <a:pt x="2009290" y="2429835"/>
                </a:lnTo>
                <a:lnTo>
                  <a:pt x="1803882" y="2423564"/>
                </a:lnTo>
                <a:cubicBezTo>
                  <a:pt x="790669" y="2361348"/>
                  <a:pt x="0" y="1843963"/>
                  <a:pt x="0" y="1214918"/>
                </a:cubicBezTo>
                <a:cubicBezTo>
                  <a:pt x="0" y="543937"/>
                  <a:pt x="899605" y="0"/>
                  <a:pt x="2009323" y="0"/>
                </a:cubicBezTo>
                <a:close/>
              </a:path>
            </a:pathLst>
          </a:cu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19C7043-7FBB-4144-BDEE-1449C71A2F0A}"/>
              </a:ext>
            </a:extLst>
          </p:cNvPr>
          <p:cNvSpPr txBox="1"/>
          <p:nvPr/>
        </p:nvSpPr>
        <p:spPr>
          <a:xfrm>
            <a:off x="691487" y="3081281"/>
            <a:ext cx="2816770" cy="64633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355" rIns="47355" rtlCol="0" anchor="ctr"/>
          <a:lstStyle>
            <a:defPPr>
              <a:defRPr lang="ru-RU"/>
            </a:defPPr>
            <a:lvl1pPr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Политическое движение А. Навального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82F51D-1495-4EA4-8B6E-60F4191D4DE4}"/>
              </a:ext>
            </a:extLst>
          </p:cNvPr>
          <p:cNvSpPr txBox="1"/>
          <p:nvPr/>
        </p:nvSpPr>
        <p:spPr>
          <a:xfrm>
            <a:off x="691487" y="3727042"/>
            <a:ext cx="2946400" cy="40953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355" rIns="47355" rtlCol="0" anchor="ctr"/>
          <a:lstStyle>
            <a:defPPr>
              <a:defRPr lang="ru-RU"/>
            </a:defPPr>
            <a:lvl1pPr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Партия «Другая Россия»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EF3ECE-FDF4-44D1-BA55-0BDDAD92650E}"/>
              </a:ext>
            </a:extLst>
          </p:cNvPr>
          <p:cNvSpPr txBox="1"/>
          <p:nvPr/>
        </p:nvSpPr>
        <p:spPr>
          <a:xfrm>
            <a:off x="691487" y="5323529"/>
            <a:ext cx="2946400" cy="64633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355" rIns="47355" rtlCol="0" anchor="ctr"/>
          <a:lstStyle>
            <a:defPPr>
              <a:defRPr lang="ru-RU"/>
            </a:defPPr>
            <a:lvl1pPr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Незарегистрированная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Либертарианская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партия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AA7FE1-FC8D-41AB-8CAC-45B365574A2D}"/>
              </a:ext>
            </a:extLst>
          </p:cNvPr>
          <p:cNvSpPr txBox="1"/>
          <p:nvPr/>
        </p:nvSpPr>
        <p:spPr>
          <a:xfrm>
            <a:off x="691487" y="6078438"/>
            <a:ext cx="3355959" cy="37220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355" rIns="47355" rtlCol="0" anchor="ctr"/>
          <a:lstStyle>
            <a:defPPr>
              <a:defRPr lang="ru-RU"/>
            </a:defPPr>
            <a:lvl1pPr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Молодежный левый фронт</a:t>
            </a:r>
          </a:p>
        </p:txBody>
      </p:sp>
      <p:sp>
        <p:nvSpPr>
          <p:cNvPr id="34" name="Стрелка: вправо 33">
            <a:extLst>
              <a:ext uri="{FF2B5EF4-FFF2-40B4-BE49-F238E27FC236}">
                <a16:creationId xmlns:a16="http://schemas.microsoft.com/office/drawing/2014/main" id="{A68637D7-0571-446E-AB34-986F038C1CBB}"/>
              </a:ext>
            </a:extLst>
          </p:cNvPr>
          <p:cNvSpPr/>
          <p:nvPr/>
        </p:nvSpPr>
        <p:spPr>
          <a:xfrm>
            <a:off x="218661" y="3303227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A0D30E72-7406-4E58-A380-35800893200F}"/>
              </a:ext>
            </a:extLst>
          </p:cNvPr>
          <p:cNvCxnSpPr>
            <a:cxnSpLocks/>
          </p:cNvCxnSpPr>
          <p:nvPr/>
        </p:nvCxnSpPr>
        <p:spPr>
          <a:xfrm>
            <a:off x="218661" y="2907971"/>
            <a:ext cx="0" cy="395002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Стрелка: вправо 35">
            <a:extLst>
              <a:ext uri="{FF2B5EF4-FFF2-40B4-BE49-F238E27FC236}">
                <a16:creationId xmlns:a16="http://schemas.microsoft.com/office/drawing/2014/main" id="{20654476-9092-4E0E-83E7-728DAF8EA248}"/>
              </a:ext>
            </a:extLst>
          </p:cNvPr>
          <p:cNvSpPr/>
          <p:nvPr/>
        </p:nvSpPr>
        <p:spPr>
          <a:xfrm>
            <a:off x="218661" y="3831235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4D5F1043-58F4-48B4-B9E7-1CDBB52C1566}"/>
              </a:ext>
            </a:extLst>
          </p:cNvPr>
          <p:cNvSpPr/>
          <p:nvPr/>
        </p:nvSpPr>
        <p:spPr>
          <a:xfrm>
            <a:off x="218661" y="5536513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0ABCDF16-70DB-4F2D-ADA4-06A33E7B2314}"/>
              </a:ext>
            </a:extLst>
          </p:cNvPr>
          <p:cNvSpPr/>
          <p:nvPr/>
        </p:nvSpPr>
        <p:spPr>
          <a:xfrm>
            <a:off x="218661" y="6165414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DE51788-42E5-42C9-B198-664D69D45FAE}"/>
              </a:ext>
            </a:extLst>
          </p:cNvPr>
          <p:cNvSpPr txBox="1"/>
          <p:nvPr/>
        </p:nvSpPr>
        <p:spPr>
          <a:xfrm>
            <a:off x="9266257" y="5967602"/>
            <a:ext cx="2216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различные блоги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2D5E73-ED30-41CA-97A7-CCF35121FFBE}"/>
              </a:ext>
            </a:extLst>
          </p:cNvPr>
          <p:cNvSpPr txBox="1"/>
          <p:nvPr/>
        </p:nvSpPr>
        <p:spPr>
          <a:xfrm>
            <a:off x="9333781" y="5626718"/>
            <a:ext cx="2185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TikTok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YouTube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3CB0885-4A5E-4C3A-8F6D-47B217DF9AD8}"/>
              </a:ext>
            </a:extLst>
          </p:cNvPr>
          <p:cNvSpPr txBox="1"/>
          <p:nvPr/>
        </p:nvSpPr>
        <p:spPr>
          <a:xfrm>
            <a:off x="10219077" y="5237264"/>
            <a:ext cx="1268557" cy="372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Telegram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1B3496-AF82-423E-8E87-1485DDFDAD1E}"/>
              </a:ext>
            </a:extLst>
          </p:cNvPr>
          <p:cNvSpPr txBox="1"/>
          <p:nvPr/>
        </p:nvSpPr>
        <p:spPr>
          <a:xfrm>
            <a:off x="10214341" y="3827173"/>
            <a:ext cx="1268557" cy="372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D015548-6B6B-43F3-851E-14588808CC69}"/>
              </a:ext>
            </a:extLst>
          </p:cNvPr>
          <p:cNvSpPr txBox="1"/>
          <p:nvPr/>
        </p:nvSpPr>
        <p:spPr>
          <a:xfrm>
            <a:off x="10228544" y="3404777"/>
            <a:ext cx="1268557" cy="37220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ru-RU" dirty="0" err="1"/>
              <a:t>VKontakte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FE36FFF-7041-41D1-9933-B32DA3264616}"/>
              </a:ext>
            </a:extLst>
          </p:cNvPr>
          <p:cNvSpPr txBox="1"/>
          <p:nvPr/>
        </p:nvSpPr>
        <p:spPr>
          <a:xfrm>
            <a:off x="10208326" y="2984733"/>
            <a:ext cx="1292185" cy="37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</a:p>
        </p:txBody>
      </p:sp>
      <p:sp>
        <p:nvSpPr>
          <p:cNvPr id="46" name="Стрелка: вправо 45">
            <a:extLst>
              <a:ext uri="{FF2B5EF4-FFF2-40B4-BE49-F238E27FC236}">
                <a16:creationId xmlns:a16="http://schemas.microsoft.com/office/drawing/2014/main" id="{B09E55BF-97B3-4469-9C9C-F22E89FBF270}"/>
              </a:ext>
            </a:extLst>
          </p:cNvPr>
          <p:cNvSpPr/>
          <p:nvPr/>
        </p:nvSpPr>
        <p:spPr>
          <a:xfrm flipH="1">
            <a:off x="11500512" y="3067189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677044A0-8153-4D9F-8440-B0A2AC98EA3B}"/>
              </a:ext>
            </a:extLst>
          </p:cNvPr>
          <p:cNvCxnSpPr>
            <a:cxnSpLocks/>
          </p:cNvCxnSpPr>
          <p:nvPr/>
        </p:nvCxnSpPr>
        <p:spPr>
          <a:xfrm>
            <a:off x="11973339" y="2837880"/>
            <a:ext cx="0" cy="352940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Стрелка: вправо 50">
            <a:extLst>
              <a:ext uri="{FF2B5EF4-FFF2-40B4-BE49-F238E27FC236}">
                <a16:creationId xmlns:a16="http://schemas.microsoft.com/office/drawing/2014/main" id="{C2EF6306-8EDA-4864-BB49-C09E4AF7EE06}"/>
              </a:ext>
            </a:extLst>
          </p:cNvPr>
          <p:cNvSpPr/>
          <p:nvPr/>
        </p:nvSpPr>
        <p:spPr>
          <a:xfrm flipH="1">
            <a:off x="11500540" y="3471954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: вправо 51">
            <a:extLst>
              <a:ext uri="{FF2B5EF4-FFF2-40B4-BE49-F238E27FC236}">
                <a16:creationId xmlns:a16="http://schemas.microsoft.com/office/drawing/2014/main" id="{0F53C0F5-2F89-4E4E-B7F2-8C71CBF26359}"/>
              </a:ext>
            </a:extLst>
          </p:cNvPr>
          <p:cNvSpPr/>
          <p:nvPr/>
        </p:nvSpPr>
        <p:spPr>
          <a:xfrm flipH="1">
            <a:off x="11524256" y="3912338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: вправо 52">
            <a:extLst>
              <a:ext uri="{FF2B5EF4-FFF2-40B4-BE49-F238E27FC236}">
                <a16:creationId xmlns:a16="http://schemas.microsoft.com/office/drawing/2014/main" id="{187054F3-21A7-4BE6-9006-573FDA003946}"/>
              </a:ext>
            </a:extLst>
          </p:cNvPr>
          <p:cNvSpPr/>
          <p:nvPr/>
        </p:nvSpPr>
        <p:spPr>
          <a:xfrm flipH="1">
            <a:off x="11498397" y="5331527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: вправо 53">
            <a:extLst>
              <a:ext uri="{FF2B5EF4-FFF2-40B4-BE49-F238E27FC236}">
                <a16:creationId xmlns:a16="http://schemas.microsoft.com/office/drawing/2014/main" id="{57B3CD59-F08C-4F4F-BF87-F2018CAB72A3}"/>
              </a:ext>
            </a:extLst>
          </p:cNvPr>
          <p:cNvSpPr/>
          <p:nvPr/>
        </p:nvSpPr>
        <p:spPr>
          <a:xfrm flipH="1">
            <a:off x="11482898" y="5712931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: вправо 54">
            <a:extLst>
              <a:ext uri="{FF2B5EF4-FFF2-40B4-BE49-F238E27FC236}">
                <a16:creationId xmlns:a16="http://schemas.microsoft.com/office/drawing/2014/main" id="{D7780C4B-0BC2-43AF-A49C-A0267C40AE01}"/>
              </a:ext>
            </a:extLst>
          </p:cNvPr>
          <p:cNvSpPr/>
          <p:nvPr/>
        </p:nvSpPr>
        <p:spPr>
          <a:xfrm flipH="1">
            <a:off x="11495777" y="6052772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111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B3BD9-A3B2-46B3-807A-4156BD07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Для подростка быть в протесте – естественно!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0521EF1-2DE7-4AD5-B48E-BA0C74C42326}"/>
              </a:ext>
            </a:extLst>
          </p:cNvPr>
          <p:cNvSpPr/>
          <p:nvPr/>
        </p:nvSpPr>
        <p:spPr>
          <a:xfrm>
            <a:off x="1252800" y="1191601"/>
            <a:ext cx="10134068" cy="119160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355" rIns="47355" rtlCol="0"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ПОДРОСТКОВЫЙ ВОЗРАСТ 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это период социализации, формирования самоопределения, социальной идентичности и морально-нравственных качеств, на развитие которых особое влияние оказывают ощущение групповой принадлежности, переживание чувства общности.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D873F41-77EC-48A2-B333-DBA725D8B876}"/>
              </a:ext>
            </a:extLst>
          </p:cNvPr>
          <p:cNvGrpSpPr/>
          <p:nvPr/>
        </p:nvGrpSpPr>
        <p:grpSpPr>
          <a:xfrm>
            <a:off x="803843" y="2520157"/>
            <a:ext cx="3285078" cy="2074215"/>
            <a:chOff x="3326211" y="661967"/>
            <a:chExt cx="4911206" cy="2074215"/>
          </a:xfrm>
        </p:grpSpPr>
        <p:sp>
          <p:nvSpPr>
            <p:cNvPr id="5" name="object 2">
              <a:extLst>
                <a:ext uri="{FF2B5EF4-FFF2-40B4-BE49-F238E27FC236}">
                  <a16:creationId xmlns:a16="http://schemas.microsoft.com/office/drawing/2014/main" id="{198E2C20-5263-4C94-977F-BBAFE1DC40DE}"/>
                </a:ext>
              </a:extLst>
            </p:cNvPr>
            <p:cNvSpPr txBox="1">
              <a:spLocks/>
            </p:cNvSpPr>
            <p:nvPr/>
          </p:nvSpPr>
          <p:spPr>
            <a:xfrm>
              <a:off x="3326211" y="661967"/>
              <a:ext cx="4911206" cy="227912"/>
            </a:xfrm>
            <a:prstGeom prst="rect">
              <a:avLst/>
            </a:prstGeom>
          </p:spPr>
          <p:txBody>
            <a:bodyPr vert="horz" wrap="square" lIns="0" tIns="6252" rIns="0" bIns="0" rtlCol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5683">
                <a:spcBef>
                  <a:spcPts val="50"/>
                </a:spcBef>
              </a:pPr>
              <a:r>
                <a:rPr lang="ru-RU" sz="1600" b="1" kern="0" dirty="0">
                  <a:solidFill>
                    <a:schemeClr val="tx2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У подростков ярко выражено:</a:t>
              </a:r>
            </a:p>
          </p:txBody>
        </p:sp>
        <p:sp>
          <p:nvSpPr>
            <p:cNvPr id="6" name="object 16">
              <a:extLst>
                <a:ext uri="{FF2B5EF4-FFF2-40B4-BE49-F238E27FC236}">
                  <a16:creationId xmlns:a16="http://schemas.microsoft.com/office/drawing/2014/main" id="{EA322BEB-420E-4769-82DB-B21352E324D7}"/>
                </a:ext>
              </a:extLst>
            </p:cNvPr>
            <p:cNvSpPr txBox="1"/>
            <p:nvPr/>
          </p:nvSpPr>
          <p:spPr>
            <a:xfrm>
              <a:off x="3493865" y="1005460"/>
              <a:ext cx="4369551" cy="1730722"/>
            </a:xfrm>
            <a:prstGeom prst="rect">
              <a:avLst/>
            </a:prstGeom>
          </p:spPr>
          <p:txBody>
            <a:bodyPr vert="horz" wrap="square" lIns="0" tIns="7104" rIns="0" bIns="0" rtlCol="0">
              <a:spAutoFit/>
            </a:bodyPr>
            <a:lstStyle/>
            <a:p>
              <a:pPr algn="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проявление собственной точки зрения на нравственные требования и оценки, </a:t>
              </a:r>
            </a:p>
            <a:p>
              <a:pPr algn="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стремление к проявлению самосознания и определения своего места в жизни </a:t>
              </a:r>
              <a:b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и среди окружающих</a:t>
              </a:r>
            </a:p>
          </p:txBody>
        </p:sp>
      </p:grpSp>
      <p:sp>
        <p:nvSpPr>
          <p:cNvPr id="7" name="object 16">
            <a:extLst>
              <a:ext uri="{FF2B5EF4-FFF2-40B4-BE49-F238E27FC236}">
                <a16:creationId xmlns:a16="http://schemas.microsoft.com/office/drawing/2014/main" id="{4C5DFAAC-BF55-40DB-A9E2-93097197CF28}"/>
              </a:ext>
            </a:extLst>
          </p:cNvPr>
          <p:cNvSpPr txBox="1"/>
          <p:nvPr/>
        </p:nvSpPr>
        <p:spPr>
          <a:xfrm>
            <a:off x="6910439" y="2692187"/>
            <a:ext cx="4857961" cy="1730722"/>
          </a:xfrm>
          <a:prstGeom prst="rect">
            <a:avLst/>
          </a:prstGeom>
        </p:spPr>
        <p:txBody>
          <a:bodyPr vert="horz" wrap="square" lIns="0" tIns="7104" rIns="0" bIns="0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Бунтарское настроение против мира взрослых, несправедливого социального устройства, недовольстве собой, сомнениях в дальнейших перспективах жизни и деятельности,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что может привести к участию в экстремистских </a:t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 террористических организациях, протестном движении. 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B2570C05-9C63-409D-AC93-D6DC85D5D4EE}"/>
              </a:ext>
            </a:extLst>
          </p:cNvPr>
          <p:cNvSpPr/>
          <p:nvPr/>
        </p:nvSpPr>
        <p:spPr>
          <a:xfrm>
            <a:off x="4418461" y="2463585"/>
            <a:ext cx="2241131" cy="207177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FBC861-8F4C-4FD7-9641-F6ADC0EAB1A4}"/>
              </a:ext>
            </a:extLst>
          </p:cNvPr>
          <p:cNvSpPr txBox="1"/>
          <p:nvPr/>
        </p:nvSpPr>
        <p:spPr>
          <a:xfrm>
            <a:off x="4418461" y="5047277"/>
            <a:ext cx="5082735" cy="227912"/>
          </a:xfrm>
          <a:prstGeom prst="rect">
            <a:avLst/>
          </a:prstGeom>
        </p:spPr>
        <p:txBody>
          <a:bodyPr vert="horz" wrap="square" lIns="0" tIns="6252" rIns="0" bIns="0" rtlCol="0">
            <a:spAutoFit/>
          </a:bodyPr>
          <a:lstStyle>
            <a:defPPr>
              <a:defRPr lang="ru-RU"/>
            </a:defPPr>
            <a:lvl1pPr marL="5683">
              <a:lnSpc>
                <a:spcPct val="90000"/>
              </a:lnSpc>
              <a:spcBef>
                <a:spcPts val="50"/>
              </a:spcBef>
              <a:buNone/>
              <a:defRPr sz="1600" b="1" kern="0">
                <a:solidFill>
                  <a:schemeClr val="tx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В группу риска входят те подростки, у которых: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8295D43-0602-4651-BF33-F56EAD3A38BC}"/>
              </a:ext>
            </a:extLst>
          </p:cNvPr>
          <p:cNvCxnSpPr>
            <a:cxnSpLocks/>
          </p:cNvCxnSpPr>
          <p:nvPr/>
        </p:nvCxnSpPr>
        <p:spPr>
          <a:xfrm flipV="1">
            <a:off x="4565109" y="5412144"/>
            <a:ext cx="0" cy="992058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CED1E68-5553-4DC3-A20A-21D414B8EE4B}"/>
              </a:ext>
            </a:extLst>
          </p:cNvPr>
          <p:cNvSpPr txBox="1"/>
          <p:nvPr/>
        </p:nvSpPr>
        <p:spPr>
          <a:xfrm>
            <a:off x="4668627" y="5412144"/>
            <a:ext cx="7004649" cy="992058"/>
          </a:xfrm>
          <a:prstGeom prst="rect">
            <a:avLst/>
          </a:prstGeom>
        </p:spPr>
        <p:txBody>
          <a:bodyPr vert="horz" wrap="square" lIns="0" tIns="7104" rIns="0" bIns="0" rtlCol="0">
            <a:spAutoFit/>
          </a:bodyPr>
          <a:lstStyle>
            <a:defPPr>
              <a:defRPr lang="ru-RU"/>
            </a:defPPr>
            <a:lvl1pPr algn="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 dirty="0"/>
              <a:t>сформировалась определенная жизненная позиция и в структуре личностных характеристик имеется склонность к агрессивному взаимодействию, не достаточно родительского внимания и поддержки, свое представление о жизни и справедливости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9925142F-A336-40E4-B12B-F7187A0240B4}"/>
              </a:ext>
            </a:extLst>
          </p:cNvPr>
          <p:cNvSpPr/>
          <p:nvPr/>
        </p:nvSpPr>
        <p:spPr>
          <a:xfrm>
            <a:off x="379565" y="5201707"/>
            <a:ext cx="3709358" cy="114648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355" rIns="47355"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Поколение Z - живёт в цифровом мире не смотрит телевизор </a:t>
            </a:r>
            <a:b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не читает газет!</a:t>
            </a:r>
          </a:p>
        </p:txBody>
      </p:sp>
    </p:spTree>
    <p:extLst>
      <p:ext uri="{BB962C8B-B14F-4D97-AF65-F5344CB8AC3E}">
        <p14:creationId xmlns:p14="http://schemas.microsoft.com/office/powerpoint/2010/main" val="2903396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C037F-D0D5-43BE-9D0B-EB3C2A5E2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Факторы, влияющие на протестную активность подростков 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539F5552-3634-49CE-A0EA-DDADA4176EC0}"/>
              </a:ext>
            </a:extLst>
          </p:cNvPr>
          <p:cNvSpPr/>
          <p:nvPr/>
        </p:nvSpPr>
        <p:spPr>
          <a:xfrm>
            <a:off x="425695" y="1279787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4EF6B1D-A4B9-4B6B-8DB1-2594D05D2EE0}"/>
              </a:ext>
            </a:extLst>
          </p:cNvPr>
          <p:cNvCxnSpPr>
            <a:cxnSpLocks/>
          </p:cNvCxnSpPr>
          <p:nvPr/>
        </p:nvCxnSpPr>
        <p:spPr>
          <a:xfrm>
            <a:off x="425695" y="1191601"/>
            <a:ext cx="0" cy="5666399"/>
          </a:xfrm>
          <a:prstGeom prst="line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313C2C6-E5A4-491E-80B8-845DC1DE3F3A}"/>
              </a:ext>
            </a:extLst>
          </p:cNvPr>
          <p:cNvSpPr txBox="1"/>
          <p:nvPr/>
        </p:nvSpPr>
        <p:spPr>
          <a:xfrm>
            <a:off x="898521" y="1228028"/>
            <a:ext cx="8723871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ОБРАЗОВАТЕЛЬНЫЙ СТАТУС.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Подростки из семей с высоким образовательным уровнем (чьи родители имеют высшее образование) более склонны к выражению протеста с помощью обращения в суд, к СМИ или властям, обсуждению с друзьями и семьей по сравнению с подростками из семей со средним образованием родителей;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АКАДЕМИЧЕСКОЙ УСПЕВАЕМОСТИ.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Обучающиеся с низкой успеваемостью реже выбирают обращение в суд, к СМИ или властям, а также обсуждение с близкими;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МАТЕРИАЛЬНЫЙ СТАТУС СЕМЬИ.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Подростки из семей с низким уровнем дохода более склонны к участию в массовых протестных мероприятиях, гражданскому неповиновению, экстремистским действиям. Подростки из семей с более высоким уровнем дохода реже испытывают желание протестовать;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СОЦИАЛЬНЫЙ СТАТУС ПОДРОСТКА В ГРУППЕ/КЛАССЕ.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Подростки, относящие себя к лидерам, чаще, по сравнению со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среднестатусными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сверстниками (имеющими «ограниченный круг приятелей»), предпочитают более активные формы выражения протеста - участие в массовых мероприятиях. Подростки, чувствующие себя в классе одиноко, по сравнению с теми, кого «многие уважают», чаще выбирают гражданское неповиновение, экстремистский путь или предпочитают «держать протест в себе», и реже – обсуждение в семье;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БУДУЩИХ ПЕРСПЕКТИВ.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Подростки, пессимистично оценивающие свои будущие перспективы, более склонны к активным формам выражения протеста;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521E1EE8-7DE6-47D1-BC5E-645782E32076}"/>
              </a:ext>
            </a:extLst>
          </p:cNvPr>
          <p:cNvSpPr/>
          <p:nvPr/>
        </p:nvSpPr>
        <p:spPr>
          <a:xfrm>
            <a:off x="425695" y="2415598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E0706E8B-674B-4E35-88E8-73C8CD9CCFDA}"/>
              </a:ext>
            </a:extLst>
          </p:cNvPr>
          <p:cNvSpPr/>
          <p:nvPr/>
        </p:nvSpPr>
        <p:spPr>
          <a:xfrm>
            <a:off x="425695" y="3053953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7D1D9BBA-0526-4AF5-B58D-C3A7482D78A7}"/>
              </a:ext>
            </a:extLst>
          </p:cNvPr>
          <p:cNvSpPr/>
          <p:nvPr/>
        </p:nvSpPr>
        <p:spPr>
          <a:xfrm>
            <a:off x="425695" y="4167711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FF036371-212C-47F1-B536-D8C5B2699BF1}"/>
              </a:ext>
            </a:extLst>
          </p:cNvPr>
          <p:cNvSpPr/>
          <p:nvPr/>
        </p:nvSpPr>
        <p:spPr>
          <a:xfrm>
            <a:off x="425695" y="6038692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285693C-3586-4A3D-9E3C-C15471C00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32362"/>
          <a:stretch>
            <a:fillRect/>
          </a:stretch>
        </p:blipFill>
        <p:spPr bwMode="auto">
          <a:xfrm>
            <a:off x="10289765" y="3041297"/>
            <a:ext cx="1854000" cy="1851883"/>
          </a:xfrm>
          <a:custGeom>
            <a:avLst/>
            <a:gdLst>
              <a:gd name="connsiteX0" fmla="*/ 718377 w 1504800"/>
              <a:gd name="connsiteY0" fmla="*/ 0 h 1503082"/>
              <a:gd name="connsiteX1" fmla="*/ 786423 w 1504800"/>
              <a:gd name="connsiteY1" fmla="*/ 0 h 1503082"/>
              <a:gd name="connsiteX2" fmla="*/ 829329 w 1504800"/>
              <a:gd name="connsiteY2" fmla="*/ 2167 h 1503082"/>
              <a:gd name="connsiteX3" fmla="*/ 1504800 w 1504800"/>
              <a:gd name="connsiteY3" fmla="*/ 750682 h 1503082"/>
              <a:gd name="connsiteX4" fmla="*/ 752400 w 1504800"/>
              <a:gd name="connsiteY4" fmla="*/ 1503082 h 1503082"/>
              <a:gd name="connsiteX5" fmla="*/ 0 w 1504800"/>
              <a:gd name="connsiteY5" fmla="*/ 750682 h 1503082"/>
              <a:gd name="connsiteX6" fmla="*/ 675472 w 1504800"/>
              <a:gd name="connsiteY6" fmla="*/ 2167 h 150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4800" h="1503082">
                <a:moveTo>
                  <a:pt x="718377" y="0"/>
                </a:moveTo>
                <a:lnTo>
                  <a:pt x="786423" y="0"/>
                </a:lnTo>
                <a:lnTo>
                  <a:pt x="829329" y="2167"/>
                </a:lnTo>
                <a:cubicBezTo>
                  <a:pt x="1208731" y="40697"/>
                  <a:pt x="1504800" y="361114"/>
                  <a:pt x="1504800" y="750682"/>
                </a:cubicBezTo>
                <a:cubicBezTo>
                  <a:pt x="1504800" y="1166221"/>
                  <a:pt x="1167939" y="1503082"/>
                  <a:pt x="752400" y="1503082"/>
                </a:cubicBezTo>
                <a:cubicBezTo>
                  <a:pt x="336861" y="1503082"/>
                  <a:pt x="0" y="1166221"/>
                  <a:pt x="0" y="750682"/>
                </a:cubicBezTo>
                <a:cubicBezTo>
                  <a:pt x="0" y="361114"/>
                  <a:pt x="296069" y="40697"/>
                  <a:pt x="675472" y="216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A5708DB-AE9D-4D45-98F0-5750BCFC1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6" t="4605" r="22169" b="2951"/>
          <a:stretch>
            <a:fillRect/>
          </a:stretch>
        </p:blipFill>
        <p:spPr bwMode="auto">
          <a:xfrm>
            <a:off x="9457042" y="1254774"/>
            <a:ext cx="1854000" cy="1854000"/>
          </a:xfrm>
          <a:custGeom>
            <a:avLst/>
            <a:gdLst>
              <a:gd name="connsiteX0" fmla="*/ 752400 w 1504800"/>
              <a:gd name="connsiteY0" fmla="*/ 0 h 1504800"/>
              <a:gd name="connsiteX1" fmla="*/ 1504800 w 1504800"/>
              <a:gd name="connsiteY1" fmla="*/ 752400 h 1504800"/>
              <a:gd name="connsiteX2" fmla="*/ 752400 w 1504800"/>
              <a:gd name="connsiteY2" fmla="*/ 1504800 h 1504800"/>
              <a:gd name="connsiteX3" fmla="*/ 0 w 1504800"/>
              <a:gd name="connsiteY3" fmla="*/ 752400 h 1504800"/>
              <a:gd name="connsiteX4" fmla="*/ 752400 w 1504800"/>
              <a:gd name="connsiteY4" fmla="*/ 0 h 15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800" h="1504800">
                <a:moveTo>
                  <a:pt x="752400" y="0"/>
                </a:moveTo>
                <a:cubicBezTo>
                  <a:pt x="1167939" y="0"/>
                  <a:pt x="1504800" y="336861"/>
                  <a:pt x="1504800" y="752400"/>
                </a:cubicBezTo>
                <a:cubicBezTo>
                  <a:pt x="1504800" y="1167939"/>
                  <a:pt x="1167939" y="1504800"/>
                  <a:pt x="752400" y="1504800"/>
                </a:cubicBezTo>
                <a:cubicBezTo>
                  <a:pt x="336861" y="1504800"/>
                  <a:pt x="0" y="1167939"/>
                  <a:pt x="0" y="752400"/>
                </a:cubicBezTo>
                <a:cubicBezTo>
                  <a:pt x="0" y="336861"/>
                  <a:pt x="336861" y="0"/>
                  <a:pt x="7524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67BA267-0A05-462A-B957-0BE134D1D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5" t="3778" r="12196" b="3778"/>
          <a:stretch>
            <a:fillRect/>
          </a:stretch>
        </p:blipFill>
        <p:spPr bwMode="auto">
          <a:xfrm>
            <a:off x="9539717" y="4840060"/>
            <a:ext cx="1854000" cy="1854000"/>
          </a:xfrm>
          <a:custGeom>
            <a:avLst/>
            <a:gdLst>
              <a:gd name="connsiteX0" fmla="*/ 752400 w 1504800"/>
              <a:gd name="connsiteY0" fmla="*/ 0 h 1504800"/>
              <a:gd name="connsiteX1" fmla="*/ 1504800 w 1504800"/>
              <a:gd name="connsiteY1" fmla="*/ 752400 h 1504800"/>
              <a:gd name="connsiteX2" fmla="*/ 752400 w 1504800"/>
              <a:gd name="connsiteY2" fmla="*/ 1504800 h 1504800"/>
              <a:gd name="connsiteX3" fmla="*/ 0 w 1504800"/>
              <a:gd name="connsiteY3" fmla="*/ 752400 h 1504800"/>
              <a:gd name="connsiteX4" fmla="*/ 752400 w 1504800"/>
              <a:gd name="connsiteY4" fmla="*/ 0 h 15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800" h="1504800">
                <a:moveTo>
                  <a:pt x="752400" y="0"/>
                </a:moveTo>
                <a:cubicBezTo>
                  <a:pt x="1167939" y="0"/>
                  <a:pt x="1504800" y="336861"/>
                  <a:pt x="1504800" y="752400"/>
                </a:cubicBezTo>
                <a:cubicBezTo>
                  <a:pt x="1504800" y="1167939"/>
                  <a:pt x="1167939" y="1504800"/>
                  <a:pt x="752400" y="1504800"/>
                </a:cubicBezTo>
                <a:cubicBezTo>
                  <a:pt x="336861" y="1504800"/>
                  <a:pt x="0" y="1167939"/>
                  <a:pt x="0" y="752400"/>
                </a:cubicBezTo>
                <a:cubicBezTo>
                  <a:pt x="0" y="336861"/>
                  <a:pt x="336861" y="0"/>
                  <a:pt x="7524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915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67FC719-F66F-4B37-939F-2AB5E7AC7BA5}"/>
              </a:ext>
            </a:extLst>
          </p:cNvPr>
          <p:cNvSpPr/>
          <p:nvPr/>
        </p:nvSpPr>
        <p:spPr>
          <a:xfrm>
            <a:off x="0" y="4795003"/>
            <a:ext cx="12191996" cy="7969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C037F-D0D5-43BE-9D0B-EB3C2A5E2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Факторы, влияющие на протестную активность подростков 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539F5552-3634-49CE-A0EA-DDADA4176EC0}"/>
              </a:ext>
            </a:extLst>
          </p:cNvPr>
          <p:cNvSpPr/>
          <p:nvPr/>
        </p:nvSpPr>
        <p:spPr>
          <a:xfrm>
            <a:off x="425695" y="1402775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4EF6B1D-A4B9-4B6B-8DB1-2594D05D2EE0}"/>
              </a:ext>
            </a:extLst>
          </p:cNvPr>
          <p:cNvCxnSpPr>
            <a:cxnSpLocks/>
          </p:cNvCxnSpPr>
          <p:nvPr/>
        </p:nvCxnSpPr>
        <p:spPr>
          <a:xfrm flipH="1">
            <a:off x="425693" y="1191601"/>
            <a:ext cx="2" cy="3335962"/>
          </a:xfrm>
          <a:prstGeom prst="line">
            <a:avLst/>
          </a:prstGeom>
          <a:ln w="285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313C2C6-E5A4-491E-80B8-845DC1DE3F3A}"/>
              </a:ext>
            </a:extLst>
          </p:cNvPr>
          <p:cNvSpPr txBox="1"/>
          <p:nvPr/>
        </p:nvSpPr>
        <p:spPr>
          <a:xfrm>
            <a:off x="898520" y="1228028"/>
            <a:ext cx="950492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Знакомство с экстремистскими организациями, наличие представителей экстремистских организаций в своем социальном окружении;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Ослабленность воспитательной работы в системе образования; 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Неучастие в подростковых и молодежных общественных организациях; 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нестабильность общества; 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Снижение культурного уровня и отсутствие преемственности ценностей и убеждений поколений; 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Отсутствие возможностей проведения досуга посредством организованных культурно-массовых мероприятий;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Ослабление социального контроля за счет снижения значимости родственных, соседских и иных социальных отношений.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521E1EE8-7DE6-47D1-BC5E-645782E32076}"/>
              </a:ext>
            </a:extLst>
          </p:cNvPr>
          <p:cNvSpPr/>
          <p:nvPr/>
        </p:nvSpPr>
        <p:spPr>
          <a:xfrm>
            <a:off x="441933" y="1953135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E0706E8B-674B-4E35-88E8-73C8CD9CCFDA}"/>
              </a:ext>
            </a:extLst>
          </p:cNvPr>
          <p:cNvSpPr/>
          <p:nvPr/>
        </p:nvSpPr>
        <p:spPr>
          <a:xfrm>
            <a:off x="425693" y="2329752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7D1D9BBA-0526-4AF5-B58D-C3A7482D78A7}"/>
              </a:ext>
            </a:extLst>
          </p:cNvPr>
          <p:cNvSpPr/>
          <p:nvPr/>
        </p:nvSpPr>
        <p:spPr>
          <a:xfrm>
            <a:off x="425693" y="3132750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44E95C13-6CB7-4213-A53A-FB7BA3877970}"/>
              </a:ext>
            </a:extLst>
          </p:cNvPr>
          <p:cNvSpPr/>
          <p:nvPr/>
        </p:nvSpPr>
        <p:spPr>
          <a:xfrm>
            <a:off x="425693" y="2731251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D55B026F-5D41-48B7-9BB3-939F2C7B668D}"/>
              </a:ext>
            </a:extLst>
          </p:cNvPr>
          <p:cNvSpPr/>
          <p:nvPr/>
        </p:nvSpPr>
        <p:spPr>
          <a:xfrm>
            <a:off x="425693" y="3616612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C862DC8C-7C0C-4198-A15B-154A5B09B792}"/>
              </a:ext>
            </a:extLst>
          </p:cNvPr>
          <p:cNvSpPr/>
          <p:nvPr/>
        </p:nvSpPr>
        <p:spPr>
          <a:xfrm>
            <a:off x="425693" y="4325693"/>
            <a:ext cx="472826" cy="20187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EF6C91-E8C2-48C2-BE4D-8494AF9FD484}"/>
              </a:ext>
            </a:extLst>
          </p:cNvPr>
          <p:cNvSpPr txBox="1"/>
          <p:nvPr/>
        </p:nvSpPr>
        <p:spPr>
          <a:xfrm>
            <a:off x="1070027" y="4836650"/>
            <a:ext cx="933342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выше активность подростков в социальных сетях, тем лучше они осведомлены о существовании экстремистских организаций.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DCF799-0854-47A0-8F2E-37E24AF5C178}"/>
              </a:ext>
            </a:extLst>
          </p:cNvPr>
          <p:cNvSpPr txBox="1"/>
          <p:nvPr/>
        </p:nvSpPr>
        <p:spPr>
          <a:xfrm>
            <a:off x="597342" y="5591989"/>
            <a:ext cx="102787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Причем подростки, считающие себя активными пользователями социальных сетей, и те, кто проводит в них больше времени, чаще предпочитают активные формы выражения протеста: участие в митингах, обращение в суд и СМИ, обсуждение с близкими, реже указывают на отсутствие желания протестовать.</a:t>
            </a:r>
          </a:p>
        </p:txBody>
      </p:sp>
      <p:pic>
        <p:nvPicPr>
          <p:cNvPr id="19" name="Рисунок 1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5A7261F8-C116-40A5-B26A-0098463A7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008" y="4854536"/>
            <a:ext cx="707022" cy="70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1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E99C80-F3BC-4F1E-B852-73D1B600C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Протестная активность юношей и девушек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5EED70-5B6A-4CDB-8E7C-3F9C5D407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2" y="1355910"/>
            <a:ext cx="4587749" cy="3046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513682-2BCA-461C-B841-C47DC866F167}"/>
              </a:ext>
            </a:extLst>
          </p:cNvPr>
          <p:cNvSpPr txBox="1"/>
          <p:nvPr/>
        </p:nvSpPr>
        <p:spPr>
          <a:xfrm>
            <a:off x="463552" y="4402463"/>
            <a:ext cx="4587748" cy="91248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Стремятся к активным протестам, к участию в митингах и забастовках, гражданскому неповиновению, экстремистским действиям, обращению в суд или к властям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DF28F9A-4994-4E37-9BA6-EBB9B8C08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98" y="2650377"/>
            <a:ext cx="4587750" cy="304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098FED-38E9-4486-9785-30126D0331C8}"/>
              </a:ext>
            </a:extLst>
          </p:cNvPr>
          <p:cNvSpPr txBox="1"/>
          <p:nvPr/>
        </p:nvSpPr>
        <p:spPr>
          <a:xfrm>
            <a:off x="7140698" y="5696930"/>
            <a:ext cx="4587750" cy="60717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Предпочитают обсуждение проблем с семьей</a:t>
            </a:r>
            <a:b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друзьями или «носить протест в себе»</a:t>
            </a:r>
          </a:p>
        </p:txBody>
      </p:sp>
      <p:pic>
        <p:nvPicPr>
          <p:cNvPr id="9" name="Рисунок 8" descr="Стрелка: изгиб по часовой стрелке со сплошной заливкой">
            <a:extLst>
              <a:ext uri="{FF2B5EF4-FFF2-40B4-BE49-F238E27FC236}">
                <a16:creationId xmlns:a16="http://schemas.microsoft.com/office/drawing/2014/main" id="{3006CB36-1A86-48CA-A4E3-147AD25A9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5829296" y="3753269"/>
            <a:ext cx="1619254" cy="2550834"/>
          </a:xfrm>
          <a:prstGeom prst="rect">
            <a:avLst/>
          </a:prstGeom>
        </p:spPr>
      </p:pic>
      <p:pic>
        <p:nvPicPr>
          <p:cNvPr id="10" name="Рисунок 9" descr="Стрелка: изгиб по часовой стрелке со сплошной заливкой">
            <a:extLst>
              <a:ext uri="{FF2B5EF4-FFF2-40B4-BE49-F238E27FC236}">
                <a16:creationId xmlns:a16="http://schemas.microsoft.com/office/drawing/2014/main" id="{A9824F3B-D491-46DA-80D1-F6A64F7A1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705347" y="1355910"/>
            <a:ext cx="1619254" cy="25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90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0F616-3726-4A77-951D-416AE66D4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СМИ и сеть Интернет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AE684-72EE-44A1-A69C-979D3169E387}"/>
              </a:ext>
            </a:extLst>
          </p:cNvPr>
          <p:cNvSpPr txBox="1"/>
          <p:nvPr/>
        </p:nvSpPr>
        <p:spPr>
          <a:xfrm>
            <a:off x="268740" y="1496401"/>
            <a:ext cx="8512403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эффективный инструмент координации протестной деятельности: участники протестов объединяются </a:t>
            </a:r>
            <a:b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в группы, происходит активное социальное взаимодействие;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эффективный инструмент воздействия на эмоциональную сферу: создает ощущение принадлежности к определенной социальной группе, чувство неприятия действующей власти, вызывает потребность бороться за справедливость, межнациональную, расовую и религиозную враждебность и ненависть. Методы эмоционального вовлечения активно используются политическими блогерами на YouTube канале;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эффективный инструмент воздействия на восприятие и интерпретацию информации о событиях в стране и мире;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эффективный способ быстрого обмена и сообщения информации, в том числе противоправной; 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банк данных личной информации пользователей: в социальных сетях ВКонтакте,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и Facebook при регистрации вводится пользователем личная информация, по которой можно определить отношение человека к жизни, политике, вере, той или иной проблеме и пр. Эту информацию используют в своих интересах радикалы, экстремисты и террористы; 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площадка, представляющая неограниченные возможности создавать альтернативные новости, в том числе и призывы к митингам, оппозиции и т.д., удовлетворяет желание обновлять статусы, проверять почту, личные сообщения. Социальные сети – возможность для размещения массовых рассылок, «перепостов», видео- и аудиоматериалов, фотографий, документов, комментариев, ссылок на материалы по соответствующей теме с других ресурсов и мн. др.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мобильный Интернет посредством ежедневного использования смартфонов, предоставляющий широкие возможности для пользователей и позволяющий подчас не контролируемо получать информацию, закачивать приложения и агрессивную рекламу, потенциально опасную для психологического, нравственного и физического здоровья подростков. </a:t>
            </a:r>
          </a:p>
        </p:txBody>
      </p:sp>
    </p:spTree>
    <p:extLst>
      <p:ext uri="{BB962C8B-B14F-4D97-AF65-F5344CB8AC3E}">
        <p14:creationId xmlns:p14="http://schemas.microsoft.com/office/powerpoint/2010/main" val="7058378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3102</Words>
  <Application>Microsoft Office PowerPoint</Application>
  <PresentationFormat>Широкоэкранный</PresentationFormat>
  <Paragraphs>204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Arial Black</vt:lpstr>
      <vt:lpstr>Arial Narrow</vt:lpstr>
      <vt:lpstr>Calibri</vt:lpstr>
      <vt:lpstr>Calibri Light</vt:lpstr>
      <vt:lpstr>Montserrat</vt:lpstr>
      <vt:lpstr>Roboto</vt:lpstr>
      <vt:lpstr>Symbol</vt:lpstr>
      <vt:lpstr>Тема Office</vt:lpstr>
      <vt:lpstr>Презентация PowerPoint</vt:lpstr>
      <vt:lpstr>Экстремистская и террористическая деятельность в Федеральных законах</vt:lpstr>
      <vt:lpstr>Экстремистская и террористическая деятельность в Федеральных законах</vt:lpstr>
      <vt:lpstr>Протестная деятельность</vt:lpstr>
      <vt:lpstr>Для подростка быть в протесте – естественно!</vt:lpstr>
      <vt:lpstr>Факторы, влияющие на протестную активность подростков </vt:lpstr>
      <vt:lpstr>Факторы, влияющие на протестную активность подростков </vt:lpstr>
      <vt:lpstr>Протестная активность юношей и девушек </vt:lpstr>
      <vt:lpstr>Особенности СМИ и сеть Интернет</vt:lpstr>
      <vt:lpstr>СМИ и сеть Интернет  как средства манипуляции подростками</vt:lpstr>
      <vt:lpstr>Психологические механизмы манипуляции, используемые в Интернете (Д.Г. Трунов)</vt:lpstr>
      <vt:lpstr>Современные механизмы манипулятивного воздействия на подростков </vt:lpstr>
      <vt:lpstr>Основные онлайн-риски, влияющие на социальное  и психологическое благополучие подростков   (Г.У. Солдатова и Е.И. Рассказова )</vt:lpstr>
      <vt:lpstr>Онлайн-риски порождают разнообразные формы деструктивного поведения</vt:lpstr>
      <vt:lpstr>Виды взаимодействия, используемые посредством социальных сетей для вовлечения в протестную деятельность подростков </vt:lpstr>
      <vt:lpstr>Государственная политика  Российской Федерации</vt:lpstr>
      <vt:lpstr>Интернет-ресурсы - средства противодействия идеологии экстремизма, терроризма</vt:lpstr>
      <vt:lpstr>Основные действия педагогов и родителей   по предупреждению и профилактики негативного воздействия сети Интернет на подростков </vt:lpstr>
      <vt:lpstr>Основные действия педагогов и родителей   по предупреждению и профилактики негативного воздействия сети Интернет на подростков </vt:lpstr>
      <vt:lpstr>ФГБОУ ДПО ИРПО разработаны методические рекомендации  по организации работы по профилактике участия несовершеннолетних в массовых протестных акциях (митингах) https://firpo.ru/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Емельяненко Ирина Андреевна</dc:creator>
  <cp:lastModifiedBy>Елена Шашенкова</cp:lastModifiedBy>
  <cp:revision>14</cp:revision>
  <dcterms:created xsi:type="dcterms:W3CDTF">2021-11-02T09:02:09Z</dcterms:created>
  <dcterms:modified xsi:type="dcterms:W3CDTF">2022-01-13T07:01:16Z</dcterms:modified>
</cp:coreProperties>
</file>